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notesSlides/notesSlide42.xml" ContentType="application/vnd.openxmlformats-officedocument.presentationml.notesSlide+xml"/>
  <Override PartName="/ppt/ink/ink2.xml" ContentType="application/inkml+xml"/>
  <Override PartName="/ppt/notesSlides/notesSlide43.xml" ContentType="application/vnd.openxmlformats-officedocument.presentationml.notesSlide+xml"/>
  <Override PartName="/ppt/ink/ink3.xml" ContentType="application/inkml+xml"/>
  <Override PartName="/ppt/notesSlides/notesSlide44.xml" ContentType="application/vnd.openxmlformats-officedocument.presentationml.notesSlide+xml"/>
  <Override PartName="/ppt/ink/ink4.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handoutMasterIdLst>
    <p:handoutMasterId r:id="rId83"/>
  </p:handoutMasterIdLst>
  <p:sldIdLst>
    <p:sldId id="364" r:id="rId2"/>
    <p:sldId id="387" r:id="rId3"/>
    <p:sldId id="471" r:id="rId4"/>
    <p:sldId id="265" r:id="rId5"/>
    <p:sldId id="348" r:id="rId6"/>
    <p:sldId id="366" r:id="rId7"/>
    <p:sldId id="368" r:id="rId8"/>
    <p:sldId id="668" r:id="rId9"/>
    <p:sldId id="470" r:id="rId10"/>
    <p:sldId id="349" r:id="rId11"/>
    <p:sldId id="639" r:id="rId12"/>
    <p:sldId id="641" r:id="rId13"/>
    <p:sldId id="642" r:id="rId14"/>
    <p:sldId id="644" r:id="rId15"/>
    <p:sldId id="672" r:id="rId16"/>
    <p:sldId id="623" r:id="rId17"/>
    <p:sldId id="673" r:id="rId18"/>
    <p:sldId id="423" r:id="rId19"/>
    <p:sldId id="425" r:id="rId20"/>
    <p:sldId id="432" r:id="rId21"/>
    <p:sldId id="437" r:id="rId22"/>
    <p:sldId id="433" r:id="rId23"/>
    <p:sldId id="434" r:id="rId24"/>
    <p:sldId id="435" r:id="rId25"/>
    <p:sldId id="436" r:id="rId26"/>
    <p:sldId id="426" r:id="rId27"/>
    <p:sldId id="429" r:id="rId28"/>
    <p:sldId id="469" r:id="rId29"/>
    <p:sldId id="660" r:id="rId30"/>
    <p:sldId id="674" r:id="rId31"/>
    <p:sldId id="515" r:id="rId32"/>
    <p:sldId id="508" r:id="rId33"/>
    <p:sldId id="675" r:id="rId34"/>
    <p:sldId id="516" r:id="rId35"/>
    <p:sldId id="670" r:id="rId36"/>
    <p:sldId id="510" r:id="rId37"/>
    <p:sldId id="518" r:id="rId38"/>
    <p:sldId id="520" r:id="rId39"/>
    <p:sldId id="521" r:id="rId40"/>
    <p:sldId id="472" r:id="rId41"/>
    <p:sldId id="407" r:id="rId42"/>
    <p:sldId id="592" r:id="rId43"/>
    <p:sldId id="594" r:id="rId44"/>
    <p:sldId id="595" r:id="rId45"/>
    <p:sldId id="659" r:id="rId46"/>
    <p:sldId id="655" r:id="rId47"/>
    <p:sldId id="656" r:id="rId48"/>
    <p:sldId id="657" r:id="rId49"/>
    <p:sldId id="658" r:id="rId50"/>
    <p:sldId id="664" r:id="rId51"/>
    <p:sldId id="676" r:id="rId52"/>
    <p:sldId id="677" r:id="rId53"/>
    <p:sldId id="643" r:id="rId54"/>
    <p:sldId id="401" r:id="rId55"/>
    <p:sldId id="626" r:id="rId56"/>
    <p:sldId id="649" r:id="rId57"/>
    <p:sldId id="628" r:id="rId58"/>
    <p:sldId id="650" r:id="rId59"/>
    <p:sldId id="631" r:id="rId60"/>
    <p:sldId id="652" r:id="rId61"/>
    <p:sldId id="632" r:id="rId62"/>
    <p:sldId id="653" r:id="rId63"/>
    <p:sldId id="654" r:id="rId64"/>
    <p:sldId id="637" r:id="rId65"/>
    <p:sldId id="638" r:id="rId66"/>
    <p:sldId id="625" r:id="rId67"/>
    <p:sldId id="646" r:id="rId68"/>
    <p:sldId id="621" r:id="rId69"/>
    <p:sldId id="645" r:id="rId70"/>
    <p:sldId id="663" r:id="rId71"/>
    <p:sldId id="662" r:id="rId72"/>
    <p:sldId id="477" r:id="rId73"/>
    <p:sldId id="648" r:id="rId74"/>
    <p:sldId id="661" r:id="rId75"/>
    <p:sldId id="669" r:id="rId76"/>
    <p:sldId id="622" r:id="rId77"/>
    <p:sldId id="427" r:id="rId78"/>
    <p:sldId id="389" r:id="rId79"/>
    <p:sldId id="324" r:id="rId80"/>
    <p:sldId id="647" r:id="rId81"/>
  </p:sldIdLst>
  <p:sldSz cx="12192000" cy="6858000"/>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2"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398" autoAdjust="0"/>
  </p:normalViewPr>
  <p:slideViewPr>
    <p:cSldViewPr snapToGrid="0">
      <p:cViewPr varScale="1">
        <p:scale>
          <a:sx n="86" d="100"/>
          <a:sy n="86" d="100"/>
        </p:scale>
        <p:origin x="1554" y="78"/>
      </p:cViewPr>
      <p:guideLst>
        <p:guide orient="horz" pos="2432"/>
        <p:guide pos="7197"/>
      </p:guideLst>
    </p:cSldViewPr>
  </p:slideViewPr>
  <p:outlineViewPr>
    <p:cViewPr>
      <p:scale>
        <a:sx n="33" d="100"/>
        <a:sy n="33" d="100"/>
      </p:scale>
      <p:origin x="0" y="-13104"/>
    </p:cViewPr>
  </p:outlineViewPr>
  <p:notesTextViewPr>
    <p:cViewPr>
      <p:scale>
        <a:sx n="125" d="100"/>
        <a:sy n="125" d="100"/>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2025/7/17</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各位口委同學大家好，這是我的論文題目，設計與實現一個相容於 </a:t>
            </a:r>
            <a:r>
              <a:rPr lang="en-US" altLang="zh-TW" dirty="0"/>
              <a:t>AXI-4 </a:t>
            </a:r>
            <a:r>
              <a:rPr lang="zh-TW" altLang="en-US" dirty="0"/>
              <a:t>介面 的後量子密碼學 </a:t>
            </a:r>
            <a:r>
              <a:rPr lang="en-US" altLang="zh-TW" dirty="0"/>
              <a:t>ML-DSA </a:t>
            </a:r>
            <a:r>
              <a:rPr lang="zh-TW" altLang="en-US" dirty="0"/>
              <a:t>之硬體加速器 </a:t>
            </a:r>
            <a:r>
              <a:rPr lang="en-US" altLang="zh-TW" dirty="0"/>
              <a:t>IP</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會將隨機種子</a:t>
            </a:r>
            <a:r>
              <a:rPr lang="en-US" altLang="zh-TW" dirty="0"/>
              <a:t>zeta</a:t>
            </a:r>
            <a:r>
              <a:rPr lang="zh-TW" altLang="en-US" dirty="0"/>
              <a:t>，並丟入</a:t>
            </a:r>
            <a:r>
              <a:rPr lang="en-US" altLang="zh-TW" dirty="0"/>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err="1"/>
              <a:t>SelfTargetMSIS</a:t>
            </a:r>
            <a:r>
              <a:rPr lang="zh-TW" altLang="en-US" dirty="0"/>
              <a:t>的方式去計算出簽章，那我們會使用</a:t>
            </a:r>
            <a:r>
              <a:rPr lang="en-US" altLang="zh-TW" dirty="0"/>
              <a:t>Fiat-Shamir With Aborts</a:t>
            </a:r>
            <a:r>
              <a:rPr lang="zh-TW" altLang="en-US" dirty="0"/>
              <a:t>拒絕採樣的方式去檢查設計出來的簽章的安全度是否符合規定，不符合的話就從頭重新產生一個簽章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r>
              <a:rPr lang="zh-TW" altLang="en-US" dirty="0"/>
              <a:t>這裡詳細說明</a:t>
            </a:r>
            <a:r>
              <a:rPr lang="en-US" altLang="zh-TW" dirty="0"/>
              <a:t>MLDSA</a:t>
            </a:r>
            <a:r>
              <a:rPr lang="zh-TW" altLang="en-US" dirty="0"/>
              <a:t>當中金要產生的演算法</a:t>
            </a:r>
            <a:r>
              <a:rPr lang="en-US" altLang="zh-TW" dirty="0"/>
              <a:t>:</a:t>
            </a:r>
          </a:p>
          <a:p>
            <a:endParaRPr lang="en-US" altLang="zh-TW" dirty="0"/>
          </a:p>
          <a:p>
            <a:r>
              <a:rPr lang="zh-TW" altLang="en-US" dirty="0"/>
              <a:t>首先透過雖機種子</a:t>
            </a:r>
            <a:r>
              <a:rPr lang="en-US" altLang="zh-TW" dirty="0"/>
              <a:t>zeta</a:t>
            </a:r>
            <a:r>
              <a:rPr lang="zh-TW" altLang="en-US" dirty="0"/>
              <a:t>經過</a:t>
            </a:r>
            <a:r>
              <a:rPr lang="en-US" altLang="zh-TW" dirty="0"/>
              <a:t>Hash</a:t>
            </a:r>
            <a:r>
              <a:rPr lang="zh-TW" altLang="en-US" dirty="0"/>
              <a:t>後產生公鑰種子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以及私鑰種子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prime</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Kata</a:t>
            </a:r>
          </a:p>
          <a:p>
            <a:endParaRPr lang="en-US" altLang="zh-CN"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第二步透過公鑰種子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去產生公鑰矩陣</a:t>
            </a:r>
            <a:r>
              <a:rPr lang="en-US" altLang="zh-TW" sz="1200" b="0" i="0" kern="1200" dirty="0">
                <a:solidFill>
                  <a:schemeClr val="tx1"/>
                </a:solidFill>
                <a:effectLst/>
                <a:latin typeface="+mn-lt"/>
                <a:ea typeface="+mn-ea"/>
                <a:cs typeface="+mn-cs"/>
              </a:rPr>
              <a:t>A</a:t>
            </a: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第三步是透過私鑰種子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prime</a:t>
            </a:r>
            <a:r>
              <a:rPr lang="zh-TW" altLang="en-US" sz="1200" b="0" i="0" kern="1200" dirty="0">
                <a:solidFill>
                  <a:schemeClr val="tx1"/>
                </a:solidFill>
                <a:effectLst/>
                <a:latin typeface="+mn-lt"/>
                <a:ea typeface="+mn-ea"/>
                <a:cs typeface="+mn-cs"/>
              </a:rPr>
              <a:t>去產生私密向量</a:t>
            </a:r>
            <a:r>
              <a:rPr lang="en-US" altLang="zh-TW" sz="1200" b="0" i="0" kern="1200" dirty="0">
                <a:solidFill>
                  <a:schemeClr val="tx1"/>
                </a:solidFill>
                <a:effectLst/>
                <a:latin typeface="+mn-lt"/>
                <a:ea typeface="+mn-ea"/>
                <a:cs typeface="+mn-cs"/>
              </a:rPr>
              <a:t>s1</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第四步是進行計算</a:t>
            </a:r>
            <a:r>
              <a:rPr lang="en-US" altLang="zh-TW" sz="1200" b="0" i="0" kern="1200" dirty="0">
                <a:solidFill>
                  <a:schemeClr val="tx1"/>
                </a:solidFill>
                <a:effectLst/>
                <a:latin typeface="+mn-lt"/>
                <a:ea typeface="+mn-ea"/>
                <a:cs typeface="+mn-cs"/>
              </a:rPr>
              <a:t>t = A</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s1+s2</a:t>
            </a:r>
            <a:r>
              <a:rPr lang="zh-TW" altLang="en-US" sz="1200" b="0" i="0" kern="1200" dirty="0">
                <a:solidFill>
                  <a:schemeClr val="tx1"/>
                </a:solidFill>
                <a:effectLst/>
                <a:latin typeface="+mn-lt"/>
                <a:ea typeface="+mn-ea"/>
                <a:cs typeface="+mn-cs"/>
              </a:rPr>
              <a:t>，然後將</a:t>
            </a:r>
            <a:r>
              <a:rPr lang="en-US" altLang="zh-TW" sz="1200" b="0" i="0" kern="1200" dirty="0">
                <a:solidFill>
                  <a:schemeClr val="tx1"/>
                </a:solidFill>
                <a:effectLst/>
                <a:latin typeface="+mn-lt"/>
                <a:ea typeface="+mn-ea"/>
                <a:cs typeface="+mn-cs"/>
              </a:rPr>
              <a:t>t</a:t>
            </a:r>
            <a:r>
              <a:rPr lang="zh-TW" altLang="en-US" sz="1200" b="0" i="0" kern="1200" dirty="0">
                <a:solidFill>
                  <a:schemeClr val="tx1"/>
                </a:solidFill>
                <a:effectLst/>
                <a:latin typeface="+mn-lt"/>
                <a:ea typeface="+mn-ea"/>
                <a:cs typeface="+mn-cs"/>
              </a:rPr>
              <a:t>分為高位元部分</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與低位元部分</a:t>
            </a:r>
            <a:r>
              <a:rPr lang="en-US" altLang="zh-TW" sz="1200" b="0" i="0" kern="1200" dirty="0">
                <a:solidFill>
                  <a:schemeClr val="tx1"/>
                </a:solidFill>
                <a:effectLst/>
                <a:latin typeface="+mn-lt"/>
                <a:ea typeface="+mn-ea"/>
                <a:cs typeface="+mn-cs"/>
              </a:rPr>
              <a:t>t0</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第五步將公鑰種子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串接產生公鑰摘要</a:t>
            </a:r>
            <a:r>
              <a:rPr lang="en-US" altLang="zh-TW" sz="1200" b="0" i="0" kern="1200" dirty="0">
                <a:solidFill>
                  <a:schemeClr val="tx1"/>
                </a:solidFill>
                <a:effectLst/>
                <a:latin typeface="+mn-lt"/>
                <a:ea typeface="+mn-ea"/>
                <a:cs typeface="+mn-cs"/>
              </a:rPr>
              <a:t>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最後則是將資料串接處理輸出公鑰與私鑰，公鑰部分是公鑰種子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串接，私鑰部分是公鑰種子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、私鑰種子</a:t>
            </a:r>
            <a:r>
              <a:rPr lang="en-US" altLang="zh-TW" sz="1200" b="0" i="0" kern="1200" dirty="0">
                <a:solidFill>
                  <a:schemeClr val="tx1"/>
                </a:solidFill>
                <a:effectLst/>
                <a:latin typeface="+mn-lt"/>
                <a:ea typeface="+mn-ea"/>
                <a:cs typeface="+mn-cs"/>
              </a:rPr>
              <a:t>Kata</a:t>
            </a:r>
            <a:r>
              <a:rPr lang="zh-TW" altLang="en-US" sz="1200" b="0" i="0" kern="1200" dirty="0">
                <a:solidFill>
                  <a:schemeClr val="tx1"/>
                </a:solidFill>
                <a:effectLst/>
                <a:latin typeface="+mn-lt"/>
                <a:ea typeface="+mn-ea"/>
                <a:cs typeface="+mn-cs"/>
              </a:rPr>
              <a:t>、公鑰摘要</a:t>
            </a:r>
            <a:r>
              <a:rPr lang="en-US" altLang="zh-TW" sz="1200" b="0" i="0" kern="1200" dirty="0">
                <a:solidFill>
                  <a:schemeClr val="tx1"/>
                </a:solidFill>
                <a:effectLst/>
                <a:latin typeface="+mn-lt"/>
                <a:ea typeface="+mn-ea"/>
                <a:cs typeface="+mn-cs"/>
              </a:rPr>
              <a:t>tr</a:t>
            </a:r>
            <a:r>
              <a:rPr lang="zh-TW" altLang="en-US" sz="1200" b="0" i="0" kern="1200" dirty="0">
                <a:solidFill>
                  <a:schemeClr val="tx1"/>
                </a:solidFill>
                <a:effectLst/>
                <a:latin typeface="+mn-lt"/>
                <a:ea typeface="+mn-ea"/>
                <a:cs typeface="+mn-cs"/>
              </a:rPr>
              <a:t>、私密向量</a:t>
            </a:r>
            <a:r>
              <a:rPr lang="en-US" altLang="zh-TW" sz="1200" b="0" i="0" kern="1200" dirty="0">
                <a:solidFill>
                  <a:schemeClr val="tx1"/>
                </a:solidFill>
                <a:effectLst/>
                <a:latin typeface="+mn-lt"/>
                <a:ea typeface="+mn-ea"/>
                <a:cs typeface="+mn-cs"/>
              </a:rPr>
              <a:t>s1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s2</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a:t>
            </a:r>
            <a:r>
              <a:rPr lang="zh-TW" altLang="en-US" sz="1200" b="0" i="0" kern="1200" dirty="0">
                <a:solidFill>
                  <a:schemeClr val="tx1"/>
                </a:solidFill>
                <a:effectLst/>
                <a:latin typeface="+mn-lt"/>
                <a:ea typeface="+mn-ea"/>
                <a:cs typeface="+mn-cs"/>
              </a:rPr>
              <a:t>的低位元部分</a:t>
            </a:r>
            <a:r>
              <a:rPr lang="en-US" altLang="zh-TW" sz="1200" b="0" i="0" kern="1200" dirty="0">
                <a:solidFill>
                  <a:schemeClr val="tx1"/>
                </a:solidFill>
                <a:effectLst/>
                <a:latin typeface="+mn-lt"/>
                <a:ea typeface="+mn-ea"/>
                <a:cs typeface="+mn-cs"/>
              </a:rPr>
              <a:t>t0</a:t>
            </a:r>
          </a:p>
          <a:p>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這裡詳細說明</a:t>
            </a:r>
            <a:r>
              <a:rPr lang="en-US" altLang="zh-TW" dirty="0"/>
              <a:t>MLDSA</a:t>
            </a:r>
            <a:r>
              <a:rPr lang="zh-TW" altLang="en-US" dirty="0"/>
              <a:t>當中簽章產生的演算法</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首先從私鑰</a:t>
            </a:r>
            <a:r>
              <a:rPr lang="en-US" altLang="zh-TW" dirty="0" err="1"/>
              <a:t>sk</a:t>
            </a:r>
            <a:r>
              <a:rPr lang="zh-TW" altLang="en-US" dirty="0"/>
              <a:t>中獲得</a:t>
            </a:r>
            <a:r>
              <a:rPr lang="en-US" altLang="zh-TW" dirty="0"/>
              <a:t>Rho</a:t>
            </a:r>
            <a:r>
              <a:rPr lang="zh-TW" altLang="en-US" dirty="0"/>
              <a:t>、</a:t>
            </a:r>
            <a:r>
              <a:rPr lang="en-US" altLang="zh-TW" dirty="0"/>
              <a:t>Kata</a:t>
            </a:r>
            <a:r>
              <a:rPr lang="zh-TW" altLang="en-US" dirty="0"/>
              <a:t>等資料，並且透過公鑰種子</a:t>
            </a:r>
            <a:r>
              <a:rPr lang="en-US" altLang="zh-TW" dirty="0"/>
              <a:t>Rho</a:t>
            </a:r>
            <a:r>
              <a:rPr lang="zh-TW" altLang="en-US" dirty="0"/>
              <a:t>產生矩陣</a:t>
            </a:r>
            <a:r>
              <a:rPr lang="en-US" altLang="zh-TW" dirty="0"/>
              <a:t>A</a:t>
            </a:r>
          </a:p>
          <a:p>
            <a:endParaRPr lang="en-US" altLang="zh-CN" dirty="0"/>
          </a:p>
          <a:p>
            <a:r>
              <a:rPr lang="zh-TW" altLang="en-US" dirty="0"/>
              <a:t>第二步是將公鑰摘要</a:t>
            </a:r>
            <a:r>
              <a:rPr lang="en-US" altLang="zh-TW" dirty="0"/>
              <a:t>tr</a:t>
            </a:r>
            <a:r>
              <a:rPr lang="zh-TW" altLang="en-US" dirty="0"/>
              <a:t>與訊息</a:t>
            </a:r>
            <a:r>
              <a:rPr lang="en-US" altLang="zh-TW" dirty="0"/>
              <a:t>M prime</a:t>
            </a:r>
            <a:r>
              <a:rPr lang="zh-TW" altLang="en-US" dirty="0"/>
              <a:t>串接後進行</a:t>
            </a:r>
            <a:r>
              <a:rPr lang="en-US" altLang="zh-TW" dirty="0"/>
              <a:t>hash</a:t>
            </a:r>
            <a:r>
              <a:rPr lang="zh-TW" altLang="en-US" dirty="0"/>
              <a:t>處理得到訊息摘要</a:t>
            </a:r>
            <a:r>
              <a:rPr lang="en-US" altLang="zh-TW" dirty="0"/>
              <a:t>mu</a:t>
            </a:r>
            <a:r>
              <a:rPr lang="zh-TW" altLang="en-US" dirty="0"/>
              <a:t>，接著用其去產生隨機種子</a:t>
            </a:r>
            <a:r>
              <a:rPr lang="en-US" altLang="zh-TW" dirty="0"/>
              <a:t>Rho prime </a:t>
            </a:r>
            <a:r>
              <a:rPr lang="en-US" altLang="zh-TW" dirty="0" err="1"/>
              <a:t>prime</a:t>
            </a:r>
            <a:endParaRPr lang="en-US" altLang="zh-TW" dirty="0"/>
          </a:p>
          <a:p>
            <a:endParaRPr lang="en-US" altLang="zh-CN" dirty="0"/>
          </a:p>
          <a:p>
            <a:r>
              <a:rPr lang="zh-TW" altLang="en-US" dirty="0"/>
              <a:t>第三步是透過</a:t>
            </a:r>
            <a:r>
              <a:rPr lang="en-US" altLang="zh-TW" dirty="0"/>
              <a:t>Rho prime </a:t>
            </a:r>
            <a:r>
              <a:rPr lang="en-US" altLang="zh-TW" dirty="0" err="1"/>
              <a:t>prime</a:t>
            </a:r>
            <a:r>
              <a:rPr lang="zh-TW" altLang="en-US" dirty="0"/>
              <a:t>產生隨機向量</a:t>
            </a:r>
            <a:r>
              <a:rPr lang="en-US" altLang="zh-TW" dirty="0"/>
              <a:t>y</a:t>
            </a:r>
            <a:r>
              <a:rPr lang="zh-TW" altLang="en-US" dirty="0"/>
              <a:t>，接著計算</a:t>
            </a:r>
            <a:r>
              <a:rPr lang="en-US" altLang="zh-TW" dirty="0"/>
              <a:t>A</a:t>
            </a:r>
            <a:r>
              <a:rPr lang="zh-TW" altLang="en-US" dirty="0"/>
              <a:t>乘</a:t>
            </a:r>
            <a:r>
              <a:rPr lang="en-US" altLang="zh-TW" dirty="0"/>
              <a:t>y</a:t>
            </a:r>
            <a:r>
              <a:rPr lang="zh-TW" altLang="en-US" dirty="0"/>
              <a:t>得到承諾值</a:t>
            </a:r>
            <a:r>
              <a:rPr lang="en-US" altLang="zh-TW" dirty="0"/>
              <a:t>w</a:t>
            </a:r>
            <a:r>
              <a:rPr lang="zh-TW" altLang="en-US" dirty="0"/>
              <a:t>並取出其高位元部分</a:t>
            </a:r>
            <a:r>
              <a:rPr lang="en-US" altLang="zh-TW" dirty="0"/>
              <a:t>w1</a:t>
            </a:r>
          </a:p>
          <a:p>
            <a:endParaRPr lang="en-US" altLang="zh-CN" dirty="0"/>
          </a:p>
          <a:p>
            <a:r>
              <a:rPr lang="zh-TW" altLang="en-US" dirty="0"/>
              <a:t>第四步將訊息摘要</a:t>
            </a:r>
            <a:r>
              <a:rPr lang="en-US" altLang="zh-TW" dirty="0"/>
              <a:t>mu</a:t>
            </a:r>
            <a:r>
              <a:rPr lang="zh-TW" altLang="en-US" dirty="0"/>
              <a:t>與</a:t>
            </a:r>
            <a:r>
              <a:rPr lang="en-US" altLang="zh-TW" dirty="0"/>
              <a:t>w1</a:t>
            </a:r>
            <a:r>
              <a:rPr lang="zh-TW" altLang="en-US" dirty="0"/>
              <a:t>串接後進行</a:t>
            </a:r>
            <a:r>
              <a:rPr lang="en-US" altLang="zh-TW" dirty="0"/>
              <a:t>hash</a:t>
            </a:r>
            <a:r>
              <a:rPr lang="zh-TW" altLang="en-US" dirty="0"/>
              <a:t>處離得到</a:t>
            </a:r>
            <a:r>
              <a:rPr lang="en-US" altLang="zh-TW" dirty="0"/>
              <a:t>c tilde</a:t>
            </a:r>
            <a:r>
              <a:rPr lang="zh-TW" altLang="en-US" dirty="0"/>
              <a:t>，再用其透過</a:t>
            </a:r>
            <a:r>
              <a:rPr lang="en-US" altLang="zh-TW" dirty="0" err="1"/>
              <a:t>SampleInBall</a:t>
            </a:r>
            <a:r>
              <a:rPr lang="zh-TW" altLang="en-US" dirty="0"/>
              <a:t>函數去採樣獲得挑戰值</a:t>
            </a:r>
            <a:r>
              <a:rPr lang="en-US" altLang="zh-TW" dirty="0"/>
              <a:t>c</a:t>
            </a:r>
          </a:p>
          <a:p>
            <a:endParaRPr lang="en-US" altLang="zh-CN" dirty="0"/>
          </a:p>
          <a:p>
            <a:r>
              <a:rPr lang="zh-TW" altLang="en-US" dirty="0"/>
              <a:t>第五步計算</a:t>
            </a:r>
            <a:r>
              <a:rPr lang="en-US" altLang="zh-TW" dirty="0"/>
              <a:t>y + c</a:t>
            </a:r>
            <a:r>
              <a:rPr lang="zh-TW" altLang="en-US" dirty="0"/>
              <a:t>乘</a:t>
            </a:r>
            <a:r>
              <a:rPr lang="en-US" altLang="zh-TW" dirty="0"/>
              <a:t>s1</a:t>
            </a:r>
            <a:r>
              <a:rPr lang="zh-TW" altLang="en-US" dirty="0"/>
              <a:t>得到回應值</a:t>
            </a:r>
            <a:r>
              <a:rPr lang="en-US" altLang="zh-TW" dirty="0"/>
              <a:t>z</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第六步計算</a:t>
            </a:r>
            <a:r>
              <a:rPr lang="en-US" altLang="zh-TW" dirty="0"/>
              <a:t>w-c</a:t>
            </a:r>
            <a:r>
              <a:rPr lang="zh-TW" altLang="en-US" dirty="0"/>
              <a:t>乘</a:t>
            </a:r>
            <a:r>
              <a:rPr lang="en-US" altLang="zh-TW" dirty="0"/>
              <a:t>s2</a:t>
            </a:r>
            <a:r>
              <a:rPr lang="zh-TW" altLang="en-US" dirty="0"/>
              <a:t>並取其低位元部分作為</a:t>
            </a:r>
            <a:r>
              <a:rPr lang="en-US" altLang="zh-TW" dirty="0"/>
              <a:t>r0</a:t>
            </a:r>
            <a:r>
              <a:rPr lang="zh-TW" altLang="en-US" dirty="0"/>
              <a:t>，如果</a:t>
            </a:r>
            <a:r>
              <a:rPr lang="en-US" altLang="zh-TW" dirty="0"/>
              <a:t>z</a:t>
            </a:r>
            <a:r>
              <a:rPr lang="zh-TW" altLang="en-US" dirty="0"/>
              <a:t>或者</a:t>
            </a:r>
            <a:r>
              <a:rPr lang="en-US" altLang="zh-TW" dirty="0"/>
              <a:t>r0</a:t>
            </a:r>
            <a:r>
              <a:rPr lang="zh-TW" altLang="en-US" dirty="0"/>
              <a:t>不合法則回到第三步，反之則進入第七步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第七步產生提示值，幫助驗證者可以復原</a:t>
            </a:r>
            <a:r>
              <a:rPr lang="en-US" altLang="zh-TW" dirty="0"/>
              <a:t>w1</a:t>
            </a:r>
            <a:r>
              <a:rPr lang="zh-TW" altLang="en-US" dirty="0"/>
              <a:t>，如果不合法則回到第三步，反之則進入第八步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最後將</a:t>
            </a:r>
            <a:r>
              <a:rPr lang="en-US" altLang="zh-TW" dirty="0"/>
              <a:t>c tilde</a:t>
            </a:r>
            <a:r>
              <a:rPr lang="zh-TW" altLang="en-US" dirty="0"/>
              <a:t>、回應值</a:t>
            </a:r>
            <a:r>
              <a:rPr lang="en-US" altLang="zh-TW" dirty="0"/>
              <a:t>z</a:t>
            </a:r>
            <a:r>
              <a:rPr lang="zh-TW" altLang="en-US" dirty="0"/>
              <a:t>與提示值</a:t>
            </a:r>
            <a:r>
              <a:rPr lang="en-US" altLang="zh-TW" dirty="0"/>
              <a:t>h</a:t>
            </a:r>
            <a:r>
              <a:rPr lang="zh-TW" altLang="en-US" dirty="0"/>
              <a:t>串接為簽章</a:t>
            </a:r>
            <a:r>
              <a:rPr lang="en-US" altLang="zh-TW" dirty="0"/>
              <a:t>sigma</a:t>
            </a:r>
            <a:r>
              <a:rPr lang="zh-TW" altLang="en-US" dirty="0"/>
              <a:t>輸出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en-US" altLang="zh-TW"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這裡詳細說明</a:t>
            </a:r>
            <a:r>
              <a:rPr lang="en-US" altLang="zh-TW" dirty="0"/>
              <a:t>MLDSA</a:t>
            </a:r>
            <a:r>
              <a:rPr lang="zh-TW" altLang="en-US" dirty="0"/>
              <a:t>當中簽章驗證的演算法</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首先從公鑰</a:t>
            </a:r>
            <a:r>
              <a:rPr lang="en-US" altLang="zh-TW" dirty="0"/>
              <a:t>pk</a:t>
            </a:r>
            <a:r>
              <a:rPr lang="zh-TW" altLang="en-US" dirty="0"/>
              <a:t>以及簽章</a:t>
            </a:r>
            <a:r>
              <a:rPr lang="en-US" altLang="zh-TW" dirty="0"/>
              <a:t>sigma</a:t>
            </a:r>
            <a:r>
              <a:rPr lang="zh-TW" altLang="en-US" dirty="0"/>
              <a:t>中獲得</a:t>
            </a:r>
            <a:r>
              <a:rPr lang="en-US" altLang="zh-TW" dirty="0"/>
              <a:t>Rho</a:t>
            </a:r>
            <a:r>
              <a:rPr lang="zh-TW" altLang="en-US" dirty="0"/>
              <a:t>、</a:t>
            </a:r>
            <a:r>
              <a:rPr lang="en-US" altLang="zh-TW" dirty="0"/>
              <a:t>t1</a:t>
            </a:r>
            <a:r>
              <a:rPr lang="zh-TW" altLang="en-US" dirty="0"/>
              <a:t>和</a:t>
            </a:r>
            <a:r>
              <a:rPr lang="en-US" altLang="zh-TW" dirty="0"/>
              <a:t>c tilde</a:t>
            </a:r>
            <a:r>
              <a:rPr lang="zh-TW" altLang="en-US" dirty="0"/>
              <a:t>等資料</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第二步透過公鑰種子</a:t>
            </a:r>
            <a:r>
              <a:rPr lang="en-US" altLang="zh-TW" dirty="0"/>
              <a:t>Rho</a:t>
            </a:r>
            <a:r>
              <a:rPr lang="zh-TW" altLang="en-US" dirty="0"/>
              <a:t>產生矩陣</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第三步將公鑰</a:t>
            </a:r>
            <a:r>
              <a:rPr lang="en-US" altLang="zh-TW" dirty="0"/>
              <a:t>pk</a:t>
            </a:r>
            <a:r>
              <a:rPr lang="zh-TW" altLang="en-US" dirty="0"/>
              <a:t>產生公鑰摘要</a:t>
            </a:r>
            <a:r>
              <a:rPr lang="en-US" altLang="zh-TW" dirty="0"/>
              <a:t>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第四步將公鑰摘要與訊息串接得到訊息摘要</a:t>
            </a:r>
            <a:r>
              <a:rPr lang="en-US" altLang="zh-TW" dirty="0"/>
              <a:t>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第五步透過</a:t>
            </a:r>
            <a:r>
              <a:rPr lang="en-US" altLang="zh-TW" dirty="0" err="1"/>
              <a:t>SampleInBall</a:t>
            </a:r>
            <a:r>
              <a:rPr lang="zh-TW" altLang="en-US" dirty="0"/>
              <a:t>將</a:t>
            </a:r>
            <a:r>
              <a:rPr lang="en-US" altLang="zh-TW" dirty="0"/>
              <a:t>c</a:t>
            </a:r>
            <a:r>
              <a:rPr lang="zh-TW" altLang="en-US" dirty="0"/>
              <a:t> </a:t>
            </a:r>
            <a:r>
              <a:rPr lang="en-US" altLang="zh-TW" dirty="0"/>
              <a:t>tilde</a:t>
            </a:r>
            <a:r>
              <a:rPr lang="zh-TW" altLang="en-US" dirty="0"/>
              <a:t>進行採樣獲得挑戰值</a:t>
            </a:r>
            <a:r>
              <a:rPr lang="en-US" altLang="zh-TW"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第六步計算</a:t>
            </a:r>
            <a:r>
              <a:rPr lang="en-US" altLang="zh-TW" dirty="0"/>
              <a:t>A</a:t>
            </a:r>
            <a:r>
              <a:rPr lang="zh-TW" altLang="en-US" dirty="0"/>
              <a:t>乘</a:t>
            </a:r>
            <a:r>
              <a:rPr lang="en-US" altLang="zh-TW" dirty="0"/>
              <a:t>z</a:t>
            </a:r>
            <a:r>
              <a:rPr lang="zh-TW" altLang="en-US" dirty="0"/>
              <a:t>減掉</a:t>
            </a:r>
            <a:r>
              <a:rPr lang="en-US" altLang="zh-TW" dirty="0"/>
              <a:t>c</a:t>
            </a:r>
            <a:r>
              <a:rPr lang="zh-TW" altLang="en-US" dirty="0"/>
              <a:t>乘上</a:t>
            </a:r>
            <a:r>
              <a:rPr lang="en-US" altLang="zh-TW" dirty="0"/>
              <a:t>t1</a:t>
            </a:r>
            <a:r>
              <a:rPr lang="zh-TW" altLang="en-US" dirty="0"/>
              <a:t>再乘上</a:t>
            </a:r>
            <a:r>
              <a:rPr lang="en-US" altLang="zh-TW" dirty="0"/>
              <a:t>2</a:t>
            </a:r>
            <a:r>
              <a:rPr lang="zh-TW" altLang="en-US" dirty="0"/>
              <a:t>的</a:t>
            </a:r>
            <a:r>
              <a:rPr lang="en-US" altLang="zh-TW" dirty="0"/>
              <a:t>d</a:t>
            </a:r>
            <a:r>
              <a:rPr lang="zh-TW" altLang="en-US" dirty="0"/>
              <a:t>次方進而得到</a:t>
            </a:r>
            <a:r>
              <a:rPr lang="en-US" altLang="zh-TW" dirty="0"/>
              <a:t>w prime</a:t>
            </a:r>
            <a:r>
              <a:rPr lang="zh-TW" altLang="en-US" dirty="0"/>
              <a:t>近似值</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第七步透過提示值</a:t>
            </a:r>
            <a:r>
              <a:rPr lang="en-US" altLang="zh-TW" dirty="0"/>
              <a:t>h</a:t>
            </a:r>
            <a:r>
              <a:rPr lang="zh-TW" altLang="en-US" dirty="0"/>
              <a:t>重建</a:t>
            </a:r>
            <a:r>
              <a:rPr lang="en-US" altLang="zh-TW" dirty="0"/>
              <a:t>w prime</a:t>
            </a:r>
            <a:r>
              <a:rPr lang="zh-TW" altLang="en-US" dirty="0"/>
              <a:t>近似值得到</a:t>
            </a:r>
            <a:r>
              <a:rPr lang="en-US" altLang="zh-TW" dirty="0"/>
              <a:t>w 1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第八步將訊息摘要</a:t>
            </a:r>
            <a:r>
              <a:rPr lang="en-US" altLang="zh-TW" dirty="0"/>
              <a:t>mu</a:t>
            </a:r>
            <a:r>
              <a:rPr lang="zh-TW" altLang="en-US" dirty="0"/>
              <a:t>與</a:t>
            </a:r>
            <a:r>
              <a:rPr lang="en-US" altLang="zh-TW" dirty="0"/>
              <a:t>w1prime</a:t>
            </a:r>
            <a:r>
              <a:rPr lang="zh-TW" altLang="en-US" dirty="0"/>
              <a:t>串接後進行</a:t>
            </a:r>
            <a:r>
              <a:rPr lang="en-US" altLang="zh-TW" dirty="0"/>
              <a:t>hash</a:t>
            </a:r>
            <a:r>
              <a:rPr lang="zh-TW" altLang="en-US" dirty="0"/>
              <a:t>得到</a:t>
            </a:r>
            <a:r>
              <a:rPr lang="en-US" altLang="zh-TW" dirty="0"/>
              <a:t>c</a:t>
            </a:r>
            <a:r>
              <a:rPr lang="zh-TW" altLang="en-US" dirty="0"/>
              <a:t> </a:t>
            </a:r>
            <a:r>
              <a:rPr lang="en-US" altLang="zh-TW" dirty="0"/>
              <a:t>tile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第九步比較</a:t>
            </a:r>
            <a:r>
              <a:rPr lang="en-US" altLang="zh-TW" dirty="0"/>
              <a:t>c tilde prime</a:t>
            </a:r>
            <a:r>
              <a:rPr lang="zh-TW" altLang="en-US" dirty="0"/>
              <a:t>與原本的</a:t>
            </a:r>
            <a:r>
              <a:rPr lang="en-US" altLang="zh-TW" dirty="0"/>
              <a:t>c tilde</a:t>
            </a:r>
            <a:r>
              <a:rPr lang="zh-TW" altLang="en-US" dirty="0"/>
              <a:t>兩者的值，若相同則代表簽章驗證成功，反之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15</a:t>
            </a:fld>
            <a:endParaRPr lang="zh-CN" altLang="en-US"/>
          </a:p>
        </p:txBody>
      </p:sp>
    </p:spTree>
    <p:extLst>
      <p:ext uri="{BB962C8B-B14F-4D97-AF65-F5344CB8AC3E}">
        <p14:creationId xmlns:p14="http://schemas.microsoft.com/office/powerpoint/2010/main" val="3236980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這張圖展示了我們系統的 </a:t>
            </a:r>
            <a:r>
              <a:rPr lang="en-US" altLang="zh-TW" dirty="0"/>
              <a:t>AXI </a:t>
            </a:r>
            <a:r>
              <a:rPr lang="zh-TW" altLang="en-US" dirty="0"/>
              <a:t>介面整合架構，分為三個主要區塊：</a:t>
            </a:r>
            <a:r>
              <a:rPr lang="en-US" altLang="zh-TW" dirty="0"/>
              <a:t>AXI4-Lite</a:t>
            </a:r>
            <a:r>
              <a:rPr lang="zh-TW" altLang="en-US" dirty="0"/>
              <a:t>、</a:t>
            </a:r>
            <a:r>
              <a:rPr lang="en-US" altLang="zh-TW" dirty="0"/>
              <a:t>AXI4-Stream Input</a:t>
            </a:r>
            <a:r>
              <a:rPr lang="zh-TW" altLang="en-US" dirty="0"/>
              <a:t>，以及 </a:t>
            </a:r>
            <a:r>
              <a:rPr lang="en-US" altLang="zh-TW" dirty="0"/>
              <a:t>AXI4-Stream Output</a:t>
            </a:r>
            <a:r>
              <a:rPr lang="zh-TW" altLang="en-US" dirty="0"/>
              <a:t>。</a:t>
            </a:r>
          </a:p>
          <a:p>
            <a:r>
              <a:rPr lang="zh-TW" altLang="en-US" dirty="0"/>
              <a:t>首先，</a:t>
            </a:r>
            <a:r>
              <a:rPr lang="en-US" altLang="zh-TW" b="1" dirty="0"/>
              <a:t>AXI4-Lite</a:t>
            </a:r>
            <a:r>
              <a:rPr lang="zh-TW" altLang="en-US" dirty="0"/>
              <a:t> 介面主要負責控制訊號的傳送，也就是像 </a:t>
            </a:r>
            <a:r>
              <a:rPr lang="en-US" altLang="zh-TW" dirty="0"/>
              <a:t>start</a:t>
            </a:r>
            <a:r>
              <a:rPr lang="zh-TW" altLang="en-US" dirty="0"/>
              <a:t>、</a:t>
            </a:r>
            <a:r>
              <a:rPr lang="en-US" altLang="zh-TW" dirty="0"/>
              <a:t>mode </a:t>
            </a:r>
            <a:r>
              <a:rPr lang="zh-TW" altLang="en-US" dirty="0"/>
              <a:t>等指令設定，透過標準的寫入與讀取通道與外部溝通。</a:t>
            </a:r>
          </a:p>
          <a:p>
            <a:r>
              <a:rPr lang="zh-TW" altLang="en-US" dirty="0"/>
              <a:t>再來，我們的 </a:t>
            </a:r>
            <a:r>
              <a:rPr lang="en-US" altLang="zh-TW" b="1" dirty="0"/>
              <a:t>AXI4-Stream </a:t>
            </a:r>
            <a:r>
              <a:rPr lang="zh-TW" altLang="en-US" b="1" dirty="0"/>
              <a:t>輸入</a:t>
            </a:r>
            <a:r>
              <a:rPr lang="zh-TW" altLang="en-US" dirty="0"/>
              <a:t>採用雙通道設計：</a:t>
            </a:r>
          </a:p>
          <a:p>
            <a:r>
              <a:rPr lang="zh-TW" altLang="en-US" dirty="0"/>
              <a:t>第一組通道 </a:t>
            </a:r>
            <a:r>
              <a:rPr lang="en-US" altLang="zh-TW" dirty="0" err="1"/>
              <a:t>s_axis_a</a:t>
            </a:r>
            <a:r>
              <a:rPr lang="en-US" altLang="zh-TW" dirty="0"/>
              <a:t> </a:t>
            </a:r>
            <a:r>
              <a:rPr lang="zh-TW" altLang="en-US" dirty="0"/>
              <a:t>專門提供輸入給 </a:t>
            </a:r>
            <a:r>
              <a:rPr lang="en-US" altLang="zh-TW" dirty="0"/>
              <a:t>Keccak </a:t>
            </a:r>
            <a:r>
              <a:rPr lang="zh-TW" altLang="en-US" dirty="0"/>
              <a:t>雜湊核心，通常用於訊息雜湊或隨機種子擴展。</a:t>
            </a:r>
          </a:p>
          <a:p>
            <a:r>
              <a:rPr lang="zh-TW" altLang="en-US" dirty="0"/>
              <a:t>第二組 </a:t>
            </a:r>
            <a:r>
              <a:rPr lang="en-US" altLang="zh-TW" dirty="0" err="1"/>
              <a:t>s_axis_b</a:t>
            </a:r>
            <a:r>
              <a:rPr lang="en-US" altLang="zh-TW" dirty="0"/>
              <a:t> </a:t>
            </a:r>
            <a:r>
              <a:rPr lang="zh-TW" altLang="en-US" dirty="0"/>
              <a:t>則是供應其他主要計算所需的資料，例如私鑰、多項式等。</a:t>
            </a:r>
          </a:p>
          <a:p>
            <a:r>
              <a:rPr lang="zh-TW" altLang="en-US" dirty="0"/>
              <a:t>最後，</a:t>
            </a:r>
            <a:r>
              <a:rPr lang="en-US" altLang="zh-TW" b="1" dirty="0"/>
              <a:t>AXI4-Stream Output</a:t>
            </a:r>
            <a:r>
              <a:rPr lang="zh-TW" altLang="en-US" dirty="0"/>
              <a:t> 用來將計算結果輸出，包括產生的公鑰、私鑰、簽章資料，甚至是驗證結果等，都是經由 </a:t>
            </a:r>
            <a:r>
              <a:rPr lang="en-US" altLang="zh-TW" dirty="0" err="1"/>
              <a:t>m_axis</a:t>
            </a:r>
            <a:r>
              <a:rPr lang="en-US" altLang="zh-TW" dirty="0"/>
              <a:t> </a:t>
            </a:r>
            <a:r>
              <a:rPr lang="zh-TW" altLang="en-US" dirty="0"/>
              <a:t>通道串流輸出。</a:t>
            </a:r>
            <a:endParaRPr lang="en-US" altLang="zh-TW"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17</a:t>
            </a:fld>
            <a:endParaRPr lang="zh-CN" altLang="en-US"/>
          </a:p>
        </p:txBody>
      </p:sp>
    </p:spTree>
    <p:extLst>
      <p:ext uri="{BB962C8B-B14F-4D97-AF65-F5344CB8AC3E}">
        <p14:creationId xmlns:p14="http://schemas.microsoft.com/office/powerpoint/2010/main" val="374638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r>
              <a:rPr lang="zh-TW" altLang="en-US" dirty="0"/>
              <a:t>這邊先介紹</a:t>
            </a:r>
            <a:r>
              <a:rPr lang="en-US" altLang="zh-TW" dirty="0"/>
              <a:t>SHA3</a:t>
            </a:r>
            <a:r>
              <a:rPr lang="zh-TW" altLang="en-US" dirty="0"/>
              <a:t>的五個特性，有</a:t>
            </a:r>
            <a:r>
              <a:rPr lang="zh-TW" altLang="en-US" b="1" dirty="0"/>
              <a:t>可變長度輸入與輸出、強碰撞防禦、原像防禦、第二原像防禦、假亂數性</a:t>
            </a:r>
            <a:endParaRPr lang="en-US" altLang="zh-TW" b="1" dirty="0"/>
          </a:p>
          <a:p>
            <a:endParaRPr lang="en-US" altLang="zh-TW" b="1" dirty="0"/>
          </a:p>
          <a:p>
            <a:r>
              <a:rPr lang="zh-TW" altLang="en-US" b="0" dirty="0"/>
              <a:t>再</a:t>
            </a:r>
            <a:r>
              <a:rPr lang="en-US" altLang="zh-TW" b="0" dirty="0"/>
              <a:t>SHA3</a:t>
            </a:r>
            <a:r>
              <a:rPr lang="zh-TW" altLang="en-US" b="0" dirty="0"/>
              <a:t>當中有分為兩大類型函數，一種是加密雜湊函數，而另外一種是可擴展輸出函數，兩者最大的區別就是加密雜湊函數的輸出是固定的，而可擴展輸出函數輸出長度是可以自訂的，那在</a:t>
            </a:r>
            <a:r>
              <a:rPr lang="en-US" altLang="zh-TW" b="0" dirty="0"/>
              <a:t>MLDSA</a:t>
            </a:r>
            <a:r>
              <a:rPr lang="zh-TW" altLang="en-US" b="0" dirty="0"/>
              <a:t>當中主要是使用可擴展輸出函數的</a:t>
            </a:r>
            <a:r>
              <a:rPr lang="en-US" altLang="zh-TW" b="0" dirty="0"/>
              <a:t>shake128</a:t>
            </a:r>
            <a:r>
              <a:rPr lang="zh-TW" altLang="en-US" b="0" dirty="0"/>
              <a:t>與</a:t>
            </a:r>
            <a:r>
              <a:rPr lang="en-US" altLang="zh-TW" b="0" dirty="0"/>
              <a:t>shake256</a:t>
            </a:r>
            <a:r>
              <a:rPr lang="zh-TW" altLang="en-US" b="0" dirty="0"/>
              <a:t>，在硬體架構上也是針對這兩個函數去特別設計。</a:t>
            </a:r>
            <a:endParaRPr lang="en-US" altLang="zh-TW" b="0" dirty="0"/>
          </a:p>
          <a:p>
            <a:r>
              <a:rPr lang="en-US" altLang="zh-TW" b="0" dirty="0"/>
              <a:t>---------------------------------------------------------------------------------------------------------------</a:t>
            </a:r>
          </a:p>
          <a:p>
            <a:endParaRPr lang="en-US" altLang="zh-TW" dirty="0"/>
          </a:p>
          <a:p>
            <a:endParaRPr lang="en-US" altLang="zh-TW" dirty="0"/>
          </a:p>
          <a:p>
            <a:endParaRPr lang="en-US" altLang="zh-TW" dirty="0"/>
          </a:p>
          <a:p>
            <a:r>
              <a:rPr lang="zh-TW" altLang="en-US" b="1" dirty="0"/>
              <a:t>可變長度輸入與輸出</a:t>
            </a:r>
            <a:r>
              <a:rPr lang="zh-TW" altLang="en-US" dirty="0"/>
              <a:t>，</a:t>
            </a:r>
            <a:r>
              <a:rPr lang="en-US" altLang="zh-TW" dirty="0"/>
              <a:t>SHA-3 </a:t>
            </a:r>
            <a:r>
              <a:rPr lang="zh-TW" altLang="en-US" dirty="0"/>
              <a:t>支援處理任意長度的訊息。</a:t>
            </a:r>
          </a:p>
          <a:p>
            <a:r>
              <a:rPr lang="zh-TW" altLang="en-US" b="1" dirty="0"/>
              <a:t>強碰撞防禦</a:t>
            </a:r>
            <a:r>
              <a:rPr lang="zh-TW" altLang="en-US" dirty="0"/>
              <a:t>（</a:t>
            </a:r>
            <a:r>
              <a:rPr lang="en-US" altLang="zh-TW" dirty="0"/>
              <a:t>Collision Resistance</a:t>
            </a:r>
            <a:r>
              <a:rPr lang="zh-TW" altLang="en-US" dirty="0"/>
              <a:t>），代表幾乎不可能找到兩筆不同的資料，它們的雜湊值卻一樣。</a:t>
            </a:r>
          </a:p>
          <a:p>
            <a:r>
              <a:rPr lang="zh-TW" altLang="en-US" b="1" dirty="0"/>
              <a:t>原像防禦</a:t>
            </a:r>
            <a:r>
              <a:rPr lang="zh-TW" altLang="en-US" dirty="0"/>
              <a:t>（</a:t>
            </a:r>
            <a:r>
              <a:rPr lang="en-US" altLang="zh-TW" dirty="0"/>
              <a:t>Preimage Resistance</a:t>
            </a:r>
            <a:r>
              <a:rPr lang="zh-TW" altLang="en-US" dirty="0"/>
              <a:t>），也就是說，從雜湊值反推回原始資料是非常困難的。</a:t>
            </a:r>
          </a:p>
          <a:p>
            <a:r>
              <a:rPr lang="zh-TW" altLang="en-US" b="1" dirty="0"/>
              <a:t>第二原像防禦</a:t>
            </a:r>
            <a:r>
              <a:rPr lang="zh-TW" altLang="en-US" dirty="0"/>
              <a:t>（</a:t>
            </a:r>
            <a:r>
              <a:rPr lang="en-US" altLang="zh-TW" dirty="0"/>
              <a:t>Second Preimage Resistance</a:t>
            </a:r>
            <a:r>
              <a:rPr lang="zh-TW" altLang="en-US" dirty="0"/>
              <a:t>），當給定一筆資料時，要找到另一筆資料雜湊值相同也幾乎不可能。</a:t>
            </a:r>
          </a:p>
          <a:p>
            <a:r>
              <a:rPr lang="zh-TW" altLang="en-US" b="1" dirty="0"/>
              <a:t>假亂數性</a:t>
            </a:r>
            <a:r>
              <a:rPr lang="zh-TW" altLang="en-US" dirty="0"/>
              <a:t>（</a:t>
            </a:r>
            <a:r>
              <a:rPr lang="en-US" altLang="zh-TW" dirty="0" err="1"/>
              <a:t>Pseudorandomness</a:t>
            </a:r>
            <a:r>
              <a:rPr lang="zh-TW" altLang="en-US" dirty="0"/>
              <a:t>），代表雜湊輸出在統計上具有隨機性，無法預測。</a:t>
            </a:r>
          </a:p>
          <a:p>
            <a:r>
              <a:rPr lang="zh-TW" altLang="en-US" dirty="0"/>
              <a:t>接著我們看表格的下半部，這裡分為兩大類：</a:t>
            </a:r>
          </a:p>
          <a:p>
            <a:r>
              <a:rPr lang="zh-TW" altLang="en-US" dirty="0"/>
              <a:t>前四列是屬於 </a:t>
            </a:r>
            <a:r>
              <a:rPr lang="zh-TW" altLang="en-US" b="1" dirty="0"/>
              <a:t>加密雜湊函數</a:t>
            </a:r>
            <a:r>
              <a:rPr lang="zh-TW" altLang="en-US" dirty="0"/>
              <a:t>（</a:t>
            </a:r>
            <a:r>
              <a:rPr lang="en-US" altLang="zh-TW" dirty="0"/>
              <a:t>Cryptographic Hash Function</a:t>
            </a:r>
            <a:r>
              <a:rPr lang="zh-TW" altLang="en-US" dirty="0"/>
              <a:t>），像是 </a:t>
            </a:r>
            <a:r>
              <a:rPr lang="en-US" altLang="zh-TW" dirty="0"/>
              <a:t>SHA3-224</a:t>
            </a:r>
            <a:r>
              <a:rPr lang="zh-TW" altLang="en-US" dirty="0"/>
              <a:t>、</a:t>
            </a:r>
            <a:r>
              <a:rPr lang="en-US" altLang="zh-TW" dirty="0"/>
              <a:t>SHA3-256 </a:t>
            </a:r>
            <a:r>
              <a:rPr lang="zh-TW" altLang="en-US" dirty="0"/>
              <a:t>等，它們的輸出長度是固定的。</a:t>
            </a:r>
          </a:p>
          <a:p>
            <a:r>
              <a:rPr lang="zh-TW" altLang="en-US" dirty="0"/>
              <a:t>最後兩列是屬於 </a:t>
            </a:r>
            <a:r>
              <a:rPr lang="zh-TW" altLang="en-US" b="1" dirty="0"/>
              <a:t>可擴展輸出函數</a:t>
            </a:r>
            <a:r>
              <a:rPr lang="zh-TW" altLang="en-US" dirty="0"/>
              <a:t>（</a:t>
            </a:r>
            <a:r>
              <a:rPr lang="en-US" altLang="zh-TW" dirty="0"/>
              <a:t>Extendable Output Function</a:t>
            </a:r>
            <a:r>
              <a:rPr lang="zh-TW" altLang="en-US" dirty="0"/>
              <a:t>），像是 </a:t>
            </a:r>
            <a:r>
              <a:rPr lang="en-US" altLang="zh-TW" dirty="0"/>
              <a:t>SHAKE128 </a:t>
            </a:r>
            <a:r>
              <a:rPr lang="zh-TW" altLang="en-US" dirty="0"/>
              <a:t>和 </a:t>
            </a:r>
            <a:r>
              <a:rPr lang="en-US" altLang="zh-TW" dirty="0"/>
              <a:t>SHAKE256</a:t>
            </a:r>
            <a:r>
              <a:rPr lang="zh-TW" altLang="en-US" dirty="0"/>
              <a:t>，它們的輸出長度是可以自訂的，這在很多密碼應用裡面非常實用。</a:t>
            </a:r>
          </a:p>
          <a:p>
            <a:r>
              <a:rPr lang="zh-TW" altLang="en-US" dirty="0"/>
              <a:t>每個函數對應的安全強度會根據輸出長度有所不同，像 </a:t>
            </a:r>
            <a:r>
              <a:rPr lang="en-US" altLang="zh-TW" dirty="0"/>
              <a:t>SHA3-256 </a:t>
            </a:r>
            <a:r>
              <a:rPr lang="zh-TW" altLang="en-US" dirty="0"/>
              <a:t>的碰撞強度就是 </a:t>
            </a:r>
            <a:r>
              <a:rPr lang="en-US" altLang="zh-TW" dirty="0"/>
              <a:t>128 bit</a:t>
            </a:r>
            <a:r>
              <a:rPr lang="zh-TW" altLang="en-US" dirty="0"/>
              <a:t>，原像與第二原像都是 </a:t>
            </a:r>
            <a:r>
              <a:rPr lang="en-US" altLang="zh-TW" dirty="0"/>
              <a:t>256 bit</a:t>
            </a:r>
            <a:r>
              <a:rPr lang="zh-TW" altLang="en-US" dirty="0"/>
              <a:t>。至於 </a:t>
            </a:r>
            <a:r>
              <a:rPr lang="en-US" altLang="zh-TW" dirty="0"/>
              <a:t>SHAKE </a:t>
            </a:r>
            <a:r>
              <a:rPr lang="zh-TW" altLang="en-US" dirty="0"/>
              <a:t>系列，則會根據實際輸出長度 </a:t>
            </a:r>
            <a:r>
              <a:rPr lang="en-US" altLang="zh-TW" dirty="0"/>
              <a:t>d </a:t>
            </a:r>
            <a:r>
              <a:rPr lang="zh-TW" altLang="en-US" dirty="0"/>
              <a:t>來計算強度，比如 </a:t>
            </a:r>
            <a:r>
              <a:rPr lang="en-US" altLang="zh-TW" dirty="0"/>
              <a:t>SHAKE256 </a:t>
            </a:r>
            <a:r>
              <a:rPr lang="zh-TW" altLang="en-US" dirty="0"/>
              <a:t>最多可以給到 </a:t>
            </a:r>
            <a:r>
              <a:rPr lang="en-US" altLang="zh-TW" dirty="0"/>
              <a:t>256-bit </a:t>
            </a:r>
            <a:r>
              <a:rPr lang="zh-TW" altLang="en-US" dirty="0"/>
              <a:t>的安全性。</a:t>
            </a:r>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SHA-3 </a:t>
            </a:r>
            <a:r>
              <a:rPr lang="zh-TW" altLang="en-US" dirty="0"/>
              <a:t>的核心雜湊結構，也就是 </a:t>
            </a:r>
            <a:r>
              <a:rPr lang="en-US" altLang="zh-TW" dirty="0"/>
              <a:t>KECCAK</a:t>
            </a:r>
            <a:r>
              <a:rPr lang="zh-TW" altLang="en-US" dirty="0"/>
              <a:t>函數，上面這條公式說明 </a:t>
            </a:r>
            <a:r>
              <a:rPr lang="en-US" altLang="zh-TW" dirty="0"/>
              <a:t>KECCAK</a:t>
            </a:r>
            <a:r>
              <a:rPr lang="zh-TW" altLang="en-US" dirty="0"/>
              <a:t>函數是怎麼組成的，它就是一個 </a:t>
            </a:r>
            <a:r>
              <a:rPr lang="en-US" altLang="zh-TW" dirty="0"/>
              <a:t>sponge function</a:t>
            </a:r>
            <a:r>
              <a:rPr lang="zh-TW" altLang="en-US" dirty="0"/>
              <a:t>，使用 </a:t>
            </a:r>
            <a:r>
              <a:rPr lang="en-US" altLang="zh-TW" dirty="0"/>
              <a:t>KECCAK-p[1600, 24] </a:t>
            </a:r>
            <a:r>
              <a:rPr lang="zh-TW" altLang="en-US" dirty="0"/>
              <a:t>作為核心 </a:t>
            </a:r>
            <a:r>
              <a:rPr lang="en-US" altLang="zh-TW" dirty="0"/>
              <a:t>permutation</a:t>
            </a:r>
            <a:r>
              <a:rPr lang="zh-TW" altLang="en-US" dirty="0"/>
              <a:t>，當中</a:t>
            </a:r>
            <a:r>
              <a:rPr lang="en-US" altLang="zh-TW" dirty="0"/>
              <a:t>M</a:t>
            </a:r>
            <a:r>
              <a:rPr lang="zh-TW" altLang="en-US" dirty="0"/>
              <a:t>代表輸入訊息，</a:t>
            </a:r>
            <a:r>
              <a:rPr lang="en-US" altLang="zh-TW" dirty="0"/>
              <a:t>d</a:t>
            </a:r>
            <a:r>
              <a:rPr lang="zh-TW" altLang="en-US" dirty="0"/>
              <a:t>代表輸出長度，</a:t>
            </a:r>
            <a:r>
              <a:rPr lang="en-US" altLang="zh-TW" dirty="0"/>
              <a:t>c</a:t>
            </a:r>
            <a:r>
              <a:rPr lang="zh-TW" altLang="en-US" dirty="0"/>
              <a:t>為輸出長度</a:t>
            </a:r>
            <a:r>
              <a:rPr lang="en-US" altLang="zh-TW" dirty="0"/>
              <a:t>d</a:t>
            </a:r>
            <a:r>
              <a:rPr lang="zh-TW" altLang="en-US" dirty="0"/>
              <a:t>的兩倍，搭配 </a:t>
            </a:r>
            <a:r>
              <a:rPr lang="en-US" altLang="zh-TW" dirty="0"/>
              <a:t>pad10*1 </a:t>
            </a:r>
            <a:r>
              <a:rPr lang="zh-TW" altLang="en-US" dirty="0"/>
              <a:t>做 </a:t>
            </a:r>
            <a:r>
              <a:rPr lang="en-US" altLang="zh-TW" dirty="0"/>
              <a:t>padding</a:t>
            </a:r>
            <a:r>
              <a:rPr lang="zh-TW" altLang="en-US" dirty="0"/>
              <a:t>，透過吸收與擠壓兩階段處理資料。左下角列出各種 </a:t>
            </a:r>
            <a:r>
              <a:rPr lang="en-US" altLang="zh-TW" dirty="0"/>
              <a:t>SHA-3 </a:t>
            </a:r>
            <a:r>
              <a:rPr lang="zh-TW" altLang="en-US" dirty="0"/>
              <a:t>函數對應的參數範例，</a:t>
            </a:r>
            <a:r>
              <a:rPr lang="zh-TW" altLang="en-US" b="1" dirty="0"/>
              <a:t>加密雜湊函數會的</a:t>
            </a:r>
            <a:r>
              <a:rPr lang="zh-TW" altLang="en-US" dirty="0"/>
              <a:t>後綴位元是</a:t>
            </a:r>
            <a:r>
              <a:rPr lang="en-US" altLang="zh-TW" dirty="0"/>
              <a:t>01</a:t>
            </a:r>
            <a:r>
              <a:rPr lang="zh-TW" altLang="en-US" dirty="0"/>
              <a:t>；</a:t>
            </a:r>
            <a:r>
              <a:rPr lang="zh-TW" altLang="en-US" b="1" dirty="0"/>
              <a:t>可擴展輸出函數</a:t>
            </a:r>
            <a:r>
              <a:rPr lang="zh-TW" altLang="en-US" dirty="0"/>
              <a:t>則是加上</a:t>
            </a:r>
            <a:r>
              <a:rPr lang="en-US" altLang="zh-TW" dirty="0"/>
              <a:t>1111</a:t>
            </a:r>
            <a:r>
              <a:rPr lang="zh-TW" altLang="en-US" dirty="0"/>
              <a:t>。後綴是為了 </a:t>
            </a:r>
            <a:r>
              <a:rPr lang="en-US" altLang="zh-TW" dirty="0"/>
              <a:t>domain separation</a:t>
            </a:r>
            <a:r>
              <a:rPr lang="zh-TW" altLang="en-US" dirty="0"/>
              <a:t>，避免不同應用產生相同雜湊值。</a:t>
            </a:r>
          </a:p>
          <a:p>
            <a:endParaRPr lang="en-US" altLang="zh-TW" dirty="0"/>
          </a:p>
          <a:p>
            <a:r>
              <a:rPr lang="zh-TW" altLang="en-US" dirty="0"/>
              <a:t>前面提到</a:t>
            </a:r>
            <a:r>
              <a:rPr lang="en-US" altLang="zh-TW" dirty="0"/>
              <a:t>KECCAK-p[1600, 24] </a:t>
            </a:r>
            <a:r>
              <a:rPr lang="zh-TW" altLang="en-US" dirty="0"/>
              <a:t>，當中的基礎是三個參數：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。接著是 </a:t>
            </a:r>
            <a:r>
              <a:rPr lang="en-US" altLang="zh-TW" dirty="0"/>
              <a:t>w</a:t>
            </a:r>
            <a:r>
              <a:rPr lang="zh-TW" altLang="en-US" dirty="0"/>
              <a:t>，它代表的是每個 </a:t>
            </a:r>
            <a:r>
              <a:rPr lang="en-US" altLang="zh-TW" dirty="0"/>
              <a:t>lane </a:t>
            </a:r>
            <a:r>
              <a:rPr lang="zh-TW" altLang="en-US" dirty="0"/>
              <a:t>的寬度，由 </a:t>
            </a:r>
            <a:r>
              <a:rPr lang="en-US" altLang="zh-TW" dirty="0"/>
              <a:t>b </a:t>
            </a:r>
            <a:r>
              <a:rPr lang="zh-TW" altLang="en-US" dirty="0"/>
              <a:t>除以 </a:t>
            </a:r>
            <a:r>
              <a:rPr lang="en-US" altLang="zh-TW" dirty="0"/>
              <a:t>25 </a:t>
            </a:r>
            <a:r>
              <a:rPr lang="zh-TW" altLang="en-US" dirty="0"/>
              <a:t>得到的，所以 </a:t>
            </a:r>
            <a:r>
              <a:rPr lang="en-US" altLang="zh-TW" dirty="0"/>
              <a:t>w = b / 25 = 64</a:t>
            </a:r>
            <a:r>
              <a:rPr lang="zh-TW" altLang="en-US" dirty="0"/>
              <a:t>。再來是 </a:t>
            </a:r>
            <a:r>
              <a:rPr lang="en-US" altLang="zh-TW" dirty="0"/>
              <a:t>l</a:t>
            </a:r>
            <a:r>
              <a:rPr lang="zh-TW" altLang="en-US" dirty="0"/>
              <a:t>，它是 </a:t>
            </a:r>
            <a:r>
              <a:rPr lang="en-US" altLang="zh-TW" dirty="0"/>
              <a:t>w </a:t>
            </a:r>
            <a:r>
              <a:rPr lang="zh-TW" altLang="en-US" dirty="0"/>
              <a:t>以二為底的對數，</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t>---------------------------------------------------------------------------------------------------------------</a:t>
            </a:r>
          </a:p>
          <a:p>
            <a:endParaRPr lang="en-US" altLang="zh-TW" dirty="0"/>
          </a:p>
          <a:p>
            <a:endParaRPr lang="zh-TW" altLang="en-US" dirty="0"/>
          </a:p>
          <a:p>
            <a:r>
              <a:rPr lang="zh-TW" altLang="en-US" dirty="0"/>
              <a:t>最後右下角列出各種 </a:t>
            </a:r>
            <a:r>
              <a:rPr lang="en-US" altLang="zh-TW" dirty="0"/>
              <a:t>SHA-3 </a:t>
            </a:r>
            <a:r>
              <a:rPr lang="zh-TW" altLang="en-US" dirty="0"/>
              <a:t>函數對應的參數範例，例如 </a:t>
            </a:r>
            <a:r>
              <a:rPr lang="en-US" altLang="zh-TW" dirty="0"/>
              <a:t>SHA3-256 </a:t>
            </a:r>
            <a:r>
              <a:rPr lang="zh-TW" altLang="en-US" dirty="0"/>
              <a:t>就是 </a:t>
            </a:r>
            <a:r>
              <a:rPr lang="en-US" altLang="zh-TW" dirty="0"/>
              <a:t>KECCAK[512] </a:t>
            </a:r>
            <a:r>
              <a:rPr lang="zh-TW" altLang="en-US" dirty="0"/>
              <a:t>加上兩個後綴位元 </a:t>
            </a:r>
            <a:r>
              <a:rPr lang="en-US" altLang="zh-TW" dirty="0"/>
              <a:t>01</a:t>
            </a:r>
            <a:r>
              <a:rPr lang="zh-TW" altLang="en-US" dirty="0"/>
              <a:t>；而 </a:t>
            </a:r>
            <a:r>
              <a:rPr lang="en-US" altLang="zh-TW" dirty="0"/>
              <a:t>SHAKE256 </a:t>
            </a:r>
            <a:r>
              <a:rPr lang="zh-TW" altLang="en-US" dirty="0"/>
              <a:t>則是 </a:t>
            </a:r>
            <a:r>
              <a:rPr lang="en-US" altLang="zh-TW" dirty="0"/>
              <a:t>KECCAK[512] </a:t>
            </a:r>
            <a:r>
              <a:rPr lang="zh-TW" altLang="en-US" dirty="0"/>
              <a:t>加上四個位元 </a:t>
            </a:r>
            <a:r>
              <a:rPr lang="en-US" altLang="zh-TW" dirty="0"/>
              <a:t>1111</a:t>
            </a:r>
            <a:r>
              <a:rPr lang="zh-TW" altLang="en-US" dirty="0"/>
              <a:t>。這些後綴是為了 </a:t>
            </a:r>
            <a:r>
              <a:rPr lang="en-US" altLang="zh-TW" dirty="0"/>
              <a:t>domain separation</a:t>
            </a:r>
            <a:r>
              <a:rPr lang="zh-TW" altLang="en-US" dirty="0"/>
              <a:t>，也就是避免不同應用產生相同雜湊值。</a:t>
            </a:r>
          </a:p>
          <a:p>
            <a:r>
              <a:rPr lang="zh-TW" altLang="en-US" dirty="0"/>
              <a:t>整體來說，</a:t>
            </a:r>
            <a:r>
              <a:rPr lang="en-US" altLang="zh-TW" dirty="0"/>
              <a:t>b</a:t>
            </a:r>
            <a:r>
              <a:rPr lang="zh-TW" altLang="en-US" dirty="0"/>
              <a:t>、</a:t>
            </a:r>
            <a:r>
              <a:rPr lang="en-US" altLang="zh-TW" dirty="0"/>
              <a:t>w</a:t>
            </a:r>
            <a:r>
              <a:rPr lang="zh-TW" altLang="en-US" dirty="0"/>
              <a:t>、</a:t>
            </a:r>
            <a:r>
              <a:rPr lang="en-US" altLang="zh-TW" dirty="0"/>
              <a:t>l </a:t>
            </a:r>
            <a:r>
              <a:rPr lang="zh-TW" altLang="en-US" dirty="0"/>
              <a:t>這三個參數定義了 </a:t>
            </a:r>
            <a:r>
              <a:rPr lang="en-US" altLang="zh-TW" dirty="0"/>
              <a:t>KECCAK </a:t>
            </a:r>
            <a:r>
              <a:rPr lang="zh-TW" altLang="en-US" dirty="0"/>
              <a:t>核心結構的大小與行為，並且直接影響演算法的安全性與效能表現。</a:t>
            </a:r>
          </a:p>
          <a:p>
            <a:endParaRPr lang="en-US" altLang="zh-CN" dirty="0"/>
          </a:p>
          <a:p>
            <a:endParaRPr lang="en-US" altLang="zh-CN" dirty="0"/>
          </a:p>
          <a:p>
            <a:endParaRPr lang="en-US" altLang="zh-CN" dirty="0"/>
          </a:p>
          <a:p>
            <a:r>
              <a:rPr lang="zh-TW" altLang="en-US" dirty="0"/>
              <a:t>這頁簡報介紹的是 </a:t>
            </a:r>
            <a:r>
              <a:rPr lang="en-US" altLang="zh-TW" dirty="0"/>
              <a:t>SHA-3 </a:t>
            </a:r>
            <a:r>
              <a:rPr lang="zh-TW" altLang="en-US" dirty="0"/>
              <a:t>的核心雜湊結構，也就是 </a:t>
            </a:r>
            <a:r>
              <a:rPr lang="en-US" altLang="zh-TW" dirty="0"/>
              <a:t>KECCAK</a:t>
            </a:r>
            <a:r>
              <a:rPr lang="zh-TW" altLang="en-US" dirty="0"/>
              <a:t>函數，而這整個架構的基礎是三個參數：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。這些位元會再被分成兩個部分：前 </a:t>
            </a:r>
            <a:r>
              <a:rPr lang="en-US" altLang="zh-TW" dirty="0"/>
              <a:t>r </a:t>
            </a:r>
            <a:r>
              <a:rPr lang="zh-TW" altLang="en-US" dirty="0"/>
              <a:t>個是 </a:t>
            </a:r>
            <a:r>
              <a:rPr lang="en-US" altLang="zh-TW" dirty="0"/>
              <a:t>rate</a:t>
            </a:r>
            <a:r>
              <a:rPr lang="zh-TW" altLang="en-US" dirty="0"/>
              <a:t>，也就是每輪可以輸入或輸出的位元數；剩下的 </a:t>
            </a:r>
            <a:r>
              <a:rPr lang="en-US" altLang="zh-TW" dirty="0"/>
              <a:t>c </a:t>
            </a:r>
            <a:r>
              <a:rPr lang="zh-TW" altLang="en-US" dirty="0"/>
              <a:t>則是 </a:t>
            </a:r>
            <a:r>
              <a:rPr lang="en-US" altLang="zh-TW" dirty="0"/>
              <a:t>capacity</a:t>
            </a:r>
            <a:r>
              <a:rPr lang="zh-TW" altLang="en-US" dirty="0"/>
              <a:t>，用來保留內部安全性。在 </a:t>
            </a:r>
            <a:r>
              <a:rPr lang="en-US" altLang="zh-TW" dirty="0"/>
              <a:t>SHAKE256 </a:t>
            </a:r>
            <a:r>
              <a:rPr lang="zh-TW" altLang="en-US" dirty="0"/>
              <a:t>中，這兩個值分別是 </a:t>
            </a:r>
            <a:r>
              <a:rPr lang="en-US" altLang="zh-TW" dirty="0"/>
              <a:t>r = 1088 </a:t>
            </a:r>
            <a:r>
              <a:rPr lang="zh-TW" altLang="en-US" dirty="0"/>
              <a:t>和 </a:t>
            </a:r>
            <a:r>
              <a:rPr lang="en-US" altLang="zh-TW" dirty="0"/>
              <a:t>c = 512</a:t>
            </a:r>
            <a:r>
              <a:rPr lang="zh-TW" altLang="en-US" dirty="0"/>
              <a:t>，加起來就是 </a:t>
            </a:r>
            <a:r>
              <a:rPr lang="en-US" altLang="zh-TW" dirty="0"/>
              <a:t>b = 1600</a:t>
            </a:r>
            <a:r>
              <a:rPr lang="zh-TW" altLang="en-US" dirty="0"/>
              <a:t>。</a:t>
            </a:r>
          </a:p>
          <a:p>
            <a:r>
              <a:rPr lang="zh-TW" altLang="en-US" dirty="0"/>
              <a:t>接著是 </a:t>
            </a:r>
            <a:r>
              <a:rPr lang="en-US" altLang="zh-TW" dirty="0"/>
              <a:t>w</a:t>
            </a:r>
            <a:r>
              <a:rPr lang="zh-TW" altLang="en-US" dirty="0"/>
              <a:t>，它代表的是每個 </a:t>
            </a:r>
            <a:r>
              <a:rPr lang="en-US" altLang="zh-TW" dirty="0"/>
              <a:t>lane </a:t>
            </a:r>
            <a:r>
              <a:rPr lang="zh-TW" altLang="en-US" dirty="0"/>
              <a:t>的寬度，或者說是單一資料通道的長度，這個值是由 </a:t>
            </a:r>
            <a:r>
              <a:rPr lang="en-US" altLang="zh-TW" dirty="0"/>
              <a:t>b </a:t>
            </a:r>
            <a:r>
              <a:rPr lang="zh-TW" altLang="en-US" dirty="0"/>
              <a:t>除以 </a:t>
            </a:r>
            <a:r>
              <a:rPr lang="en-US" altLang="zh-TW" dirty="0"/>
              <a:t>25 </a:t>
            </a:r>
            <a:r>
              <a:rPr lang="zh-TW" altLang="en-US" dirty="0"/>
              <a:t>得到的，因為 </a:t>
            </a:r>
            <a:r>
              <a:rPr lang="en-US" altLang="zh-TW" dirty="0"/>
              <a:t>KECCAK </a:t>
            </a:r>
            <a:r>
              <a:rPr lang="zh-TW" altLang="en-US" dirty="0"/>
              <a:t>的狀態是一個 </a:t>
            </a:r>
            <a:r>
              <a:rPr lang="en-US" altLang="zh-TW" dirty="0"/>
              <a:t>5×5 </a:t>
            </a:r>
            <a:r>
              <a:rPr lang="zh-TW" altLang="en-US" dirty="0"/>
              <a:t>的格子，共有 </a:t>
            </a:r>
            <a:r>
              <a:rPr lang="en-US" altLang="zh-TW" dirty="0"/>
              <a:t>25 </a:t>
            </a:r>
            <a:r>
              <a:rPr lang="zh-TW" altLang="en-US" dirty="0"/>
              <a:t>條 </a:t>
            </a:r>
            <a:r>
              <a:rPr lang="en-US" altLang="zh-TW" dirty="0"/>
              <a:t>lanes</a:t>
            </a:r>
            <a:r>
              <a:rPr lang="zh-TW" altLang="en-US" dirty="0"/>
              <a:t>，所以 </a:t>
            </a:r>
            <a:r>
              <a:rPr lang="en-US" altLang="zh-TW" dirty="0"/>
              <a:t>w = b / 25 = 64</a:t>
            </a:r>
            <a:r>
              <a:rPr lang="zh-TW" altLang="en-US" dirty="0"/>
              <a:t>。這些 </a:t>
            </a:r>
            <a:r>
              <a:rPr lang="en-US" altLang="zh-TW" dirty="0"/>
              <a:t>lane </a:t>
            </a:r>
            <a:r>
              <a:rPr lang="zh-TW" altLang="en-US" dirty="0"/>
              <a:t>會堆疊成三維的狀態陣列，也就是我們左下角圖示看到的那個 </a:t>
            </a:r>
            <a:r>
              <a:rPr lang="en-US" altLang="zh-TW" dirty="0"/>
              <a:t>cube </a:t>
            </a:r>
            <a:r>
              <a:rPr lang="zh-TW" altLang="en-US" dirty="0"/>
              <a:t>狀結構。</a:t>
            </a:r>
          </a:p>
          <a:p>
            <a:r>
              <a:rPr lang="zh-TW" altLang="en-US" dirty="0"/>
              <a:t>再來是 </a:t>
            </a:r>
            <a:r>
              <a:rPr lang="en-US" altLang="zh-TW" dirty="0"/>
              <a:t>l</a:t>
            </a:r>
            <a:r>
              <a:rPr lang="zh-TW" altLang="en-US" dirty="0"/>
              <a:t>，它是 </a:t>
            </a:r>
            <a:r>
              <a:rPr lang="en-US" altLang="zh-TW" dirty="0"/>
              <a:t>w </a:t>
            </a:r>
            <a:r>
              <a:rPr lang="zh-TW" altLang="en-US" dirty="0"/>
              <a:t>的以二為底的對數，也就是 </a:t>
            </a:r>
            <a:r>
              <a:rPr lang="en-US" altLang="zh-TW" dirty="0"/>
              <a:t>l = log₂(w)</a:t>
            </a:r>
            <a:r>
              <a:rPr lang="zh-TW" altLang="en-US" dirty="0"/>
              <a:t>。我們這邊是 </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。這也就是為什麼 </a:t>
            </a:r>
            <a:r>
              <a:rPr lang="en-US" altLang="zh-TW" dirty="0"/>
              <a:t>SHA-3 </a:t>
            </a:r>
            <a:r>
              <a:rPr lang="zh-TW" altLang="en-US" dirty="0"/>
              <a:t>常寫作 </a:t>
            </a:r>
            <a:r>
              <a:rPr lang="en-US" altLang="zh-TW" dirty="0"/>
              <a:t>KECCAK-p[1600, 24]</a:t>
            </a:r>
            <a:r>
              <a:rPr lang="zh-TW" altLang="en-US" dirty="0"/>
              <a:t>。</a:t>
            </a:r>
          </a:p>
          <a:p>
            <a:r>
              <a:rPr lang="zh-TW" altLang="en-US" dirty="0"/>
              <a:t>畫面中央的表格列出了不同 </a:t>
            </a:r>
            <a:r>
              <a:rPr lang="en-US" altLang="zh-TW" dirty="0"/>
              <a:t>b </a:t>
            </a:r>
            <a:r>
              <a:rPr lang="zh-TW" altLang="en-US" dirty="0"/>
              <a:t>值下對應的 </a:t>
            </a:r>
            <a:r>
              <a:rPr lang="en-US" altLang="zh-TW" dirty="0"/>
              <a:t>w </a:t>
            </a:r>
            <a:r>
              <a:rPr lang="zh-TW" altLang="en-US" dirty="0"/>
              <a:t>和 </a:t>
            </a:r>
            <a:r>
              <a:rPr lang="en-US" altLang="zh-TW" dirty="0"/>
              <a:t>l </a:t>
            </a:r>
            <a:r>
              <a:rPr lang="zh-TW" altLang="en-US" dirty="0"/>
              <a:t>值，讓設計者可以根據應用選擇不同的安全參數。</a:t>
            </a:r>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我今天會分成這</a:t>
            </a:r>
            <a:r>
              <a:rPr lang="en-US" altLang="zh-TW" dirty="0"/>
              <a:t>7</a:t>
            </a:r>
            <a:r>
              <a:rPr lang="zh-TW" altLang="en-US" dirty="0"/>
              <a:t>個小節來介紹我的論文，當中會介紹我論文的背景、演算法、相關工作，以及實現的方法與結果</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zh-TW" altLang="en-US" dirty="0"/>
              <a:t>這一頁介紹的是 </a:t>
            </a:r>
            <a:r>
              <a:rPr lang="en-US" altLang="zh-TW" dirty="0"/>
              <a:t>SHA-3 </a:t>
            </a:r>
            <a:r>
              <a:rPr lang="zh-TW" altLang="en-US" dirty="0"/>
              <a:t>的 </a:t>
            </a:r>
            <a:r>
              <a:rPr lang="en-US" altLang="zh-TW" dirty="0"/>
              <a:t>padding</a:t>
            </a:r>
            <a:r>
              <a:rPr lang="zh-TW" altLang="en-US" dirty="0"/>
              <a:t>，也就是訊息填充的規則。</a:t>
            </a:r>
            <a:r>
              <a:rPr lang="en-US" altLang="zh-TW" dirty="0"/>
              <a:t>SHA-3 </a:t>
            </a:r>
            <a:r>
              <a:rPr lang="zh-TW" altLang="en-US" dirty="0"/>
              <a:t>採用的是所謂的 </a:t>
            </a:r>
            <a:r>
              <a:rPr lang="en-US" altLang="zh-TW" b="1" dirty="0"/>
              <a:t>multi-rate padding</a:t>
            </a:r>
            <a:r>
              <a:rPr lang="zh-TW" altLang="en-US" dirty="0"/>
              <a:t> 方法，填充格式是 </a:t>
            </a:r>
            <a:r>
              <a:rPr lang="en-US" altLang="zh-TW" dirty="0"/>
              <a:t>pad10*1</a:t>
            </a:r>
            <a:r>
              <a:rPr lang="zh-TW" altLang="en-US" dirty="0"/>
              <a:t>，意思就是：先加上一個 </a:t>
            </a:r>
            <a:r>
              <a:rPr lang="en-US" altLang="zh-TW" dirty="0"/>
              <a:t>1</a:t>
            </a:r>
            <a:r>
              <a:rPr lang="zh-TW" altLang="en-US" dirty="0"/>
              <a:t>，然後補上適量的 </a:t>
            </a:r>
            <a:r>
              <a:rPr lang="en-US" altLang="zh-TW" dirty="0"/>
              <a:t>0</a:t>
            </a:r>
            <a:r>
              <a:rPr lang="zh-TW" altLang="en-US" dirty="0"/>
              <a:t>，最後再加上一個 </a:t>
            </a:r>
            <a:r>
              <a:rPr lang="en-US" altLang="zh-TW" dirty="0"/>
              <a:t>1</a:t>
            </a:r>
            <a:r>
              <a:rPr lang="zh-TW" altLang="en-US" dirty="0"/>
              <a:t>，讓整個填充後的長度變成 </a:t>
            </a:r>
            <a:r>
              <a:rPr lang="en-US" altLang="zh-TW" b="1" dirty="0"/>
              <a:t>rate </a:t>
            </a:r>
            <a:r>
              <a:rPr lang="zh-TW" altLang="en-US" b="1" dirty="0"/>
              <a:t>的整數倍</a:t>
            </a:r>
            <a:r>
              <a:rPr lang="zh-TW" altLang="en-US" dirty="0"/>
              <a: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t>
            </a:r>
            <a:r>
              <a:rPr lang="zh-TW" altLang="en-US" dirty="0"/>
              <a:t>是容量（</a:t>
            </a:r>
            <a:r>
              <a:rPr lang="en-US" altLang="zh-TW" dirty="0"/>
              <a:t>Capacity</a:t>
            </a:r>
            <a:r>
              <a:rPr lang="zh-TW" altLang="en-US" dirty="0"/>
              <a:t>），代表安全性參數，是輸出長度</a:t>
            </a:r>
            <a:r>
              <a:rPr lang="en-US" altLang="zh-TW" dirty="0"/>
              <a:t>d</a:t>
            </a:r>
            <a:r>
              <a:rPr lang="zh-TW" altLang="en-US" dirty="0"/>
              <a:t>的兩倍。</a:t>
            </a:r>
            <a:endParaRPr lang="en-US" altLang="zh-TW" dirty="0"/>
          </a:p>
          <a:p>
            <a:r>
              <a:rPr lang="en-US" altLang="zh-TW" dirty="0"/>
              <a:t>r</a:t>
            </a:r>
            <a:r>
              <a:rPr lang="zh-TW" altLang="en-US" dirty="0"/>
              <a:t>是輸入資料與輸出資料的比特率（</a:t>
            </a:r>
            <a:r>
              <a:rPr lang="en-US" altLang="zh-TW" dirty="0"/>
              <a:t>Rate</a:t>
            </a:r>
            <a:r>
              <a:rPr lang="zh-TW" altLang="en-US" dirty="0"/>
              <a:t>），為內部狀態</a:t>
            </a:r>
            <a:r>
              <a:rPr lang="en-US" altLang="zh-TW" dirty="0"/>
              <a:t>b</a:t>
            </a:r>
            <a:r>
              <a:rPr lang="zh-TW" altLang="en-US" dirty="0"/>
              <a:t>的長度減掉容量</a:t>
            </a:r>
            <a:r>
              <a:rPr lang="en-US" altLang="zh-TW" dirty="0"/>
              <a:t>c</a:t>
            </a:r>
            <a:r>
              <a:rPr lang="zh-TW" altLang="en-US" dirty="0"/>
              <a:t>的長度，</a:t>
            </a:r>
          </a:p>
          <a:p>
            <a:endParaRPr lang="en-US" altLang="zh-TW" dirty="0"/>
          </a:p>
          <a:p>
            <a:r>
              <a:rPr lang="zh-TW" altLang="en-US" dirty="0"/>
              <a:t>實際上在做填充是將輸入的資料根據彼特率</a:t>
            </a:r>
            <a:r>
              <a:rPr lang="en-US" altLang="zh-TW" dirty="0"/>
              <a:t>r</a:t>
            </a:r>
            <a:r>
              <a:rPr lang="zh-TW" altLang="en-US" dirty="0"/>
              <a:t>做分割，分成每段長度都是 </a:t>
            </a:r>
            <a:r>
              <a:rPr lang="en-US" altLang="zh-TW" dirty="0"/>
              <a:t>r</a:t>
            </a:r>
            <a:r>
              <a:rPr lang="zh-TW" altLang="en-US" dirty="0"/>
              <a:t>，最後一段若不足 </a:t>
            </a:r>
            <a:r>
              <a:rPr lang="en-US" altLang="zh-TW" dirty="0"/>
              <a:t>r </a:t>
            </a:r>
            <a:r>
              <a:rPr lang="zh-TW" altLang="en-US" dirty="0"/>
              <a:t>就要進行</a:t>
            </a:r>
            <a:r>
              <a:rPr lang="en-US" altLang="zh-TW" dirty="0"/>
              <a:t>multi-rate padding</a:t>
            </a:r>
            <a:r>
              <a:rPr lang="zh-TW" altLang="en-US" dirty="0"/>
              <a:t>，變成完整的區塊 </a:t>
            </a:r>
            <a:r>
              <a:rPr lang="en-US" altLang="zh-TW" dirty="0"/>
              <a:t>P₀ </a:t>
            </a:r>
            <a:r>
              <a:rPr lang="zh-TW" altLang="en-US" dirty="0"/>
              <a:t>到 </a:t>
            </a:r>
            <a:r>
              <a:rPr lang="en-US" altLang="zh-TW" dirty="0"/>
              <a:t>Pₖ₋₁</a:t>
            </a:r>
            <a:r>
              <a:rPr lang="zh-TW" altLang="en-US" dirty="0"/>
              <a:t>。這些區塊會一一被吸收到 </a:t>
            </a:r>
            <a:r>
              <a:rPr lang="en-US" altLang="zh-TW" dirty="0"/>
              <a:t>KECCAK-p </a:t>
            </a:r>
            <a:r>
              <a:rPr lang="zh-TW" altLang="en-US" dirty="0"/>
              <a:t>狀態中，成為 </a:t>
            </a:r>
            <a:r>
              <a:rPr lang="en-US" altLang="zh-TW" dirty="0"/>
              <a:t>sponge </a:t>
            </a:r>
            <a:r>
              <a:rPr lang="zh-TW" altLang="en-US" dirty="0"/>
              <a:t>結構的「吸收」階段輸入。</a:t>
            </a:r>
          </a:p>
          <a:p>
            <a:endParaRPr lang="en-US" altLang="zh-TW" dirty="0"/>
          </a:p>
          <a:p>
            <a:r>
              <a:rPr lang="zh-TW" altLang="en-US" dirty="0"/>
              <a:t>以 </a:t>
            </a:r>
            <a:r>
              <a:rPr lang="en-US" altLang="zh-TW" b="1" dirty="0"/>
              <a:t>SHAKE-256</a:t>
            </a:r>
            <a:r>
              <a:rPr lang="zh-TW" altLang="en-US" dirty="0"/>
              <a:t> 為例：</a:t>
            </a:r>
          </a:p>
          <a:p>
            <a:r>
              <a:rPr lang="en-US" altLang="zh-TW" dirty="0"/>
              <a:t>SHAKE-256 </a:t>
            </a:r>
            <a:r>
              <a:rPr lang="zh-TW" altLang="en-US" dirty="0"/>
              <a:t>是基於 </a:t>
            </a:r>
            <a:r>
              <a:rPr lang="en-US" altLang="zh-TW" dirty="0"/>
              <a:t>b = 1600 </a:t>
            </a:r>
            <a:r>
              <a:rPr lang="zh-TW" altLang="en-US" dirty="0"/>
              <a:t>的 </a:t>
            </a:r>
            <a:r>
              <a:rPr lang="en-US" altLang="zh-TW" dirty="0"/>
              <a:t>KECCAK </a:t>
            </a:r>
            <a:r>
              <a:rPr lang="zh-TW" altLang="en-US" dirty="0"/>
              <a:t>結構，其中</a:t>
            </a:r>
            <a:r>
              <a:rPr lang="en-US" altLang="zh-TW" dirty="0"/>
              <a:t>c = 512</a:t>
            </a:r>
            <a:r>
              <a:rPr lang="zh-TW" altLang="en-US" dirty="0"/>
              <a:t>（</a:t>
            </a:r>
            <a:r>
              <a:rPr lang="en-US" altLang="zh-TW" dirty="0"/>
              <a:t>capacity</a:t>
            </a:r>
            <a:r>
              <a:rPr lang="zh-TW" altLang="en-US" dirty="0"/>
              <a:t>）</a:t>
            </a:r>
            <a:r>
              <a:rPr lang="en-US" altLang="zh-TW" dirty="0"/>
              <a:t>,r = 1088</a:t>
            </a:r>
            <a:r>
              <a:rPr lang="zh-TW" altLang="en-US" dirty="0"/>
              <a:t>（</a:t>
            </a:r>
            <a:r>
              <a:rPr lang="en-US" altLang="zh-TW" dirty="0"/>
              <a:t>rate</a:t>
            </a:r>
            <a:r>
              <a:rPr lang="zh-TW" altLang="en-US" dirty="0"/>
              <a:t>），假設輸入訊息長度 </a:t>
            </a:r>
            <a:r>
              <a:rPr lang="en-US" altLang="zh-TW" dirty="0"/>
              <a:t>n = 10496 bits</a:t>
            </a:r>
            <a:r>
              <a:rPr lang="zh-TW" altLang="en-US" dirty="0"/>
              <a:t>，</a:t>
            </a:r>
          </a:p>
          <a:p>
            <a:r>
              <a:rPr lang="zh-TW" altLang="en-US" dirty="0"/>
              <a:t>我們要把這些 </a:t>
            </a:r>
            <a:r>
              <a:rPr lang="en-US" altLang="zh-TW" dirty="0"/>
              <a:t>bits </a:t>
            </a:r>
            <a:r>
              <a:rPr lang="zh-TW" altLang="en-US" dirty="0"/>
              <a:t>分段，每段是 </a:t>
            </a:r>
            <a:r>
              <a:rPr lang="en-US" altLang="zh-TW" dirty="0"/>
              <a:t>r = 1088 bits</a:t>
            </a:r>
            <a:r>
              <a:rPr lang="zh-TW" altLang="en-US" dirty="0"/>
              <a:t>，所以可以切成</a:t>
            </a:r>
            <a:r>
              <a:rPr lang="en-US" altLang="zh-TW" dirty="0"/>
              <a:t>10 </a:t>
            </a:r>
            <a:r>
              <a:rPr lang="zh-TW" altLang="en-US" dirty="0"/>
              <a:t>段 ，最後第 </a:t>
            </a:r>
            <a:r>
              <a:rPr lang="en-US" altLang="zh-TW" dirty="0"/>
              <a:t>10 </a:t>
            </a:r>
            <a:r>
              <a:rPr lang="zh-TW" altLang="en-US" dirty="0"/>
              <a:t>段只有 </a:t>
            </a:r>
            <a:r>
              <a:rPr lang="en-US" altLang="zh-TW" dirty="0"/>
              <a:t>704 bits </a:t>
            </a:r>
            <a:r>
              <a:rPr lang="zh-TW" altLang="en-US" dirty="0"/>
              <a:t>是原始訊息，剩下的就需要用 </a:t>
            </a:r>
            <a:r>
              <a:rPr lang="en-US" altLang="zh-TW" dirty="0"/>
              <a:t>padding </a:t>
            </a:r>
            <a:r>
              <a:rPr lang="zh-TW" altLang="en-US" dirty="0"/>
              <a:t>補上。</a:t>
            </a:r>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62626"/>
                </a:solidFill>
                <a:effectLst/>
                <a:latin typeface="-apple-system"/>
              </a:rPr>
              <a:t>接著要來介紹</a:t>
            </a:r>
            <a:r>
              <a:rPr lang="en-US" altLang="zh-TW" b="0" i="0" dirty="0">
                <a:solidFill>
                  <a:srgbClr val="262626"/>
                </a:solidFill>
                <a:effectLst/>
                <a:latin typeface="-apple-system"/>
              </a:rPr>
              <a:t>KECCAK</a:t>
            </a:r>
            <a:r>
              <a:rPr lang="zh-TW" altLang="en-US" b="0" i="0" dirty="0">
                <a:solidFill>
                  <a:srgbClr val="262626"/>
                </a:solidFill>
                <a:effectLst/>
                <a:latin typeface="-apple-system"/>
              </a:rPr>
              <a:t>中的</a:t>
            </a:r>
            <a:r>
              <a:rPr lang="en-US" altLang="zh-TW" dirty="0"/>
              <a:t>Round function</a:t>
            </a:r>
            <a:r>
              <a:rPr lang="zh-TW" altLang="en-US" b="0" i="0" dirty="0">
                <a:solidFill>
                  <a:srgbClr val="262626"/>
                </a:solidFill>
                <a:effectLst/>
                <a:latin typeface="-apple-system"/>
              </a:rPr>
              <a:t>，其一輪由五個</a:t>
            </a:r>
            <a:r>
              <a:rPr lang="en-US" altLang="zh-TW" b="0" i="0" dirty="0" err="1">
                <a:solidFill>
                  <a:srgbClr val="262626"/>
                </a:solidFill>
                <a:effectLst/>
                <a:latin typeface="-apple-system"/>
              </a:rPr>
              <a:t>fuction</a:t>
            </a:r>
            <a:r>
              <a:rPr lang="zh-TW" altLang="en-US" b="0" i="0" dirty="0">
                <a:solidFill>
                  <a:srgbClr val="262626"/>
                </a:solidFill>
                <a:effectLst/>
                <a:latin typeface="-apple-system"/>
              </a:rPr>
              <a:t>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b="1" dirty="0"/>
              <a:t>Theta</a:t>
            </a:r>
            <a:r>
              <a:rPr lang="zh-TW" altLang="en-US" b="1" dirty="0"/>
              <a:t>（</a:t>
            </a:r>
            <a:r>
              <a:rPr lang="en-US" altLang="zh-TW" b="1" dirty="0"/>
              <a:t>θ</a:t>
            </a:r>
            <a:r>
              <a:rPr lang="zh-TW" altLang="en-US" b="1" dirty="0"/>
              <a:t>）函數</a:t>
            </a:r>
            <a:r>
              <a:rPr lang="zh-TW" altLang="en-US" dirty="0"/>
              <a:t>的作用是針對整個狀態做 </a:t>
            </a:r>
            <a:r>
              <a:rPr lang="en-US" altLang="zh-TW" dirty="0"/>
              <a:t>column-wise </a:t>
            </a:r>
            <a:r>
              <a:rPr lang="zh-TW" altLang="en-US" dirty="0"/>
              <a:t>的資訊擴散（</a:t>
            </a:r>
            <a:r>
              <a:rPr lang="en-US" altLang="zh-TW" dirty="0"/>
              <a:t>diffusion</a:t>
            </a:r>
            <a:r>
              <a:rPr lang="zh-TW" altLang="en-US" dirty="0"/>
              <a:t>），讓每個 </a:t>
            </a:r>
            <a:r>
              <a:rPr lang="en-US" altLang="zh-TW" dirty="0"/>
              <a:t>bit </a:t>
            </a:r>
            <a:r>
              <a:rPr lang="zh-TW" altLang="en-US" dirty="0"/>
              <a:t>都能受到其他 </a:t>
            </a:r>
            <a:r>
              <a:rPr lang="en-US" altLang="zh-TW" dirty="0"/>
              <a:t>bit </a:t>
            </a:r>
            <a:r>
              <a:rPr lang="zh-TW" altLang="en-US" dirty="0"/>
              <a:t>的影響。</a:t>
            </a:r>
            <a:endParaRPr lang="en-US" altLang="zh-TW" dirty="0"/>
          </a:p>
          <a:p>
            <a:endParaRPr lang="en-US" altLang="zh-CN" dirty="0"/>
          </a:p>
          <a:p>
            <a:r>
              <a:rPr lang="zh-TW" altLang="en-US" b="1" dirty="0"/>
              <a:t>第一步</a:t>
            </a:r>
            <a:r>
              <a:rPr lang="zh-TW" altLang="en-US" dirty="0"/>
              <a:t>是每一個 </a:t>
            </a:r>
            <a:r>
              <a:rPr lang="en-US" altLang="zh-TW" dirty="0"/>
              <a:t>x </a:t>
            </a:r>
            <a:r>
              <a:rPr lang="zh-TW" altLang="en-US" dirty="0"/>
              <a:t>方向的直立 </a:t>
            </a:r>
            <a:r>
              <a:rPr lang="en-US" altLang="zh-TW" dirty="0"/>
              <a:t>column </a:t>
            </a:r>
            <a:r>
              <a:rPr lang="zh-TW" altLang="en-US" dirty="0"/>
              <a:t>做 </a:t>
            </a:r>
            <a:r>
              <a:rPr lang="en-US" altLang="zh-TW" dirty="0"/>
              <a:t>XOR</a:t>
            </a:r>
            <a:r>
              <a:rPr lang="zh-TW" altLang="en-US" dirty="0"/>
              <a:t>。</a:t>
            </a:r>
            <a:br>
              <a:rPr lang="zh-TW" altLang="en-US" dirty="0"/>
            </a:br>
            <a:r>
              <a:rPr lang="zh-TW" altLang="en-US" dirty="0"/>
              <a:t>這裡定義一個暫存變數 </a:t>
            </a:r>
            <a:r>
              <a:rPr lang="en-US" altLang="zh-TW" dirty="0"/>
              <a:t>C[x]</a:t>
            </a:r>
            <a:r>
              <a:rPr lang="zh-TW" altLang="en-US" dirty="0"/>
              <a:t>，把固定 </a:t>
            </a:r>
            <a:r>
              <a:rPr lang="en-US" altLang="zh-TW" dirty="0"/>
              <a:t>x</a:t>
            </a:r>
            <a:r>
              <a:rPr lang="zh-TW" altLang="en-US" dirty="0"/>
              <a:t>、所有 </a:t>
            </a:r>
            <a:r>
              <a:rPr lang="en-US" altLang="zh-TW" dirty="0"/>
              <a:t>y </a:t>
            </a:r>
            <a:r>
              <a:rPr lang="zh-TW" altLang="en-US" dirty="0"/>
              <a:t>的五個值做 </a:t>
            </a:r>
            <a:r>
              <a:rPr lang="en-US" altLang="zh-TW" dirty="0"/>
              <a:t>XOR</a:t>
            </a:r>
          </a:p>
          <a:p>
            <a:endParaRPr lang="en-US" altLang="zh-CN" dirty="0"/>
          </a:p>
          <a:p>
            <a:r>
              <a:rPr lang="zh-TW" altLang="en-US" b="1" dirty="0"/>
              <a:t>第二步</a:t>
            </a:r>
            <a:r>
              <a:rPr lang="zh-TW" altLang="en-US" dirty="0"/>
              <a:t>是計算 </a:t>
            </a:r>
            <a:r>
              <a:rPr lang="en-US" altLang="zh-TW" dirty="0"/>
              <a:t>D[x]</a:t>
            </a:r>
            <a:r>
              <a:rPr lang="zh-TW" altLang="en-US" dirty="0"/>
              <a:t>，也就是對 </a:t>
            </a:r>
            <a:r>
              <a:rPr lang="en-US" altLang="zh-TW" dirty="0"/>
              <a:t>C[x-1] </a:t>
            </a:r>
            <a:r>
              <a:rPr lang="zh-TW" altLang="en-US" dirty="0"/>
              <a:t>和 </a:t>
            </a:r>
            <a:r>
              <a:rPr lang="en-US" altLang="zh-TW" dirty="0"/>
              <a:t>C[x+1] </a:t>
            </a:r>
            <a:r>
              <a:rPr lang="zh-TW" altLang="en-US" dirty="0"/>
              <a:t>的 </a:t>
            </a:r>
            <a:r>
              <a:rPr lang="en-US" altLang="zh-TW" dirty="0"/>
              <a:t>rotated </a:t>
            </a:r>
            <a:r>
              <a:rPr lang="zh-TW" altLang="en-US" dirty="0"/>
              <a:t>值做 </a:t>
            </a:r>
            <a:r>
              <a:rPr lang="en-US" altLang="zh-TW" dirty="0"/>
              <a:t>XOR</a:t>
            </a:r>
            <a:r>
              <a:rPr lang="zh-TW" altLang="en-US" dirty="0"/>
              <a:t>，這邊的 </a:t>
            </a:r>
            <a:r>
              <a:rPr lang="en-US" altLang="zh-TW" dirty="0"/>
              <a:t>rotation </a:t>
            </a:r>
            <a:r>
              <a:rPr lang="zh-TW" altLang="en-US" dirty="0"/>
              <a:t>是指</a:t>
            </a:r>
            <a:r>
              <a:rPr lang="en-US" altLang="zh-TW" dirty="0"/>
              <a:t>z</a:t>
            </a:r>
            <a:r>
              <a:rPr lang="zh-TW" altLang="en-US" dirty="0"/>
              <a:t>軸循環移位</a:t>
            </a:r>
            <a:r>
              <a:rPr lang="en-US" altLang="zh-TW" dirty="0"/>
              <a:t>1 bit</a:t>
            </a:r>
          </a:p>
          <a:p>
            <a:endParaRPr lang="en-US" altLang="zh-CN" dirty="0"/>
          </a:p>
          <a:p>
            <a:r>
              <a:rPr lang="zh-TW" altLang="en-US" b="1" dirty="0"/>
              <a:t>第三步</a:t>
            </a:r>
            <a:r>
              <a:rPr lang="zh-TW" altLang="en-US" dirty="0"/>
              <a:t>就是實際更新狀態陣列，對該位置的值與剛剛算出來的 </a:t>
            </a:r>
            <a:r>
              <a:rPr lang="en-US" altLang="zh-TW" dirty="0"/>
              <a:t>D[x]</a:t>
            </a:r>
            <a:r>
              <a:rPr lang="zh-TW" altLang="en-US" dirty="0"/>
              <a:t>做</a:t>
            </a:r>
            <a:r>
              <a:rPr lang="en-US" altLang="zh-TW" dirty="0"/>
              <a:t>XOR</a:t>
            </a:r>
          </a:p>
          <a:p>
            <a:endParaRPr lang="en-US" altLang="zh-CN" dirty="0"/>
          </a:p>
          <a:p>
            <a:r>
              <a:rPr lang="zh-TW" altLang="en-US" dirty="0"/>
              <a:t>用圖例說明剛剛的三步驟</a:t>
            </a:r>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 </a:t>
            </a:r>
            <a:r>
              <a:rPr lang="en-US" altLang="zh-TW" dirty="0"/>
              <a:t>2 </a:t>
            </a:r>
            <a:r>
              <a:rPr lang="zh-TW" altLang="en-US" dirty="0"/>
              <a:t>跟第 </a:t>
            </a:r>
            <a:r>
              <a:rPr lang="en-US" altLang="zh-TW" dirty="0"/>
              <a:t>3 </a:t>
            </a:r>
            <a:r>
              <a:rPr lang="zh-TW" altLang="en-US" dirty="0"/>
              <a:t>個步驟，也就是 </a:t>
            </a:r>
            <a:r>
              <a:rPr lang="en-US" altLang="zh-TW" b="1" dirty="0"/>
              <a:t>Rho</a:t>
            </a:r>
            <a:r>
              <a:rPr lang="zh-TW" altLang="en-US" b="1" dirty="0"/>
              <a:t>（</a:t>
            </a:r>
            <a:r>
              <a:rPr lang="el-GR" altLang="zh-TW" b="1" dirty="0"/>
              <a:t>ρ</a:t>
            </a:r>
            <a:r>
              <a:rPr lang="zh-TW" altLang="el-GR" b="1" dirty="0"/>
              <a:t>）</a:t>
            </a:r>
            <a:r>
              <a:rPr lang="zh-TW" altLang="en-US" b="1" dirty="0"/>
              <a:t>與 </a:t>
            </a:r>
            <a:r>
              <a:rPr lang="en-US" altLang="zh-TW" b="1" dirty="0"/>
              <a:t>Pi</a:t>
            </a:r>
            <a:r>
              <a:rPr lang="zh-TW" altLang="en-US" b="1" dirty="0"/>
              <a:t>（</a:t>
            </a:r>
            <a:r>
              <a:rPr lang="el-GR" altLang="zh-TW" b="1" dirty="0"/>
              <a:t>π</a:t>
            </a:r>
            <a:r>
              <a:rPr lang="zh-TW" altLang="el-GR" b="1" dirty="0"/>
              <a:t>）</a:t>
            </a:r>
            <a:r>
              <a:rPr lang="el-GR" altLang="zh-TW" dirty="0"/>
              <a:t> </a:t>
            </a:r>
            <a:r>
              <a:rPr lang="zh-TW" altLang="en-US" dirty="0"/>
              <a:t>函數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Rho </a:t>
            </a:r>
            <a:r>
              <a:rPr lang="zh-TW" altLang="en-US" dirty="0"/>
              <a:t>的作用是對每一個 </a:t>
            </a:r>
            <a:r>
              <a:rPr lang="en-US" altLang="zh-TW" dirty="0"/>
              <a:t>lane</a:t>
            </a:r>
            <a:r>
              <a:rPr lang="zh-TW" altLang="en-US" dirty="0"/>
              <a:t>（也就是固定 </a:t>
            </a:r>
            <a:r>
              <a:rPr lang="en-US" altLang="zh-TW" dirty="0"/>
              <a:t>x</a:t>
            </a:r>
            <a:r>
              <a:rPr lang="zh-TW" altLang="en-US" dirty="0"/>
              <a:t>、</a:t>
            </a:r>
            <a:r>
              <a:rPr lang="en-US" altLang="zh-TW" dirty="0"/>
              <a:t>y </a:t>
            </a:r>
            <a:r>
              <a:rPr lang="zh-TW" altLang="en-US" dirty="0"/>
              <a:t>位置下的一整條 </a:t>
            </a:r>
            <a:r>
              <a:rPr lang="en-US" altLang="zh-TW" dirty="0"/>
              <a:t>z </a:t>
            </a:r>
            <a:r>
              <a:rPr lang="zh-TW" altLang="en-US" dirty="0"/>
              <a:t>軸 </a:t>
            </a:r>
            <a:r>
              <a:rPr lang="en-US" altLang="zh-TW" dirty="0"/>
              <a:t>bit</a:t>
            </a:r>
            <a:r>
              <a:rPr lang="zh-TW" altLang="en-US" dirty="0"/>
              <a:t>）進行 </a:t>
            </a:r>
            <a:r>
              <a:rPr lang="en-US" altLang="zh-TW" dirty="0"/>
              <a:t>cyclic bit rotation</a:t>
            </a:r>
            <a:r>
              <a:rPr lang="zh-TW" altLang="en-US" dirty="0"/>
              <a:t>，讓每個位置的資料沿 </a:t>
            </a:r>
            <a:r>
              <a:rPr lang="en-US" altLang="zh-TW" dirty="0"/>
              <a:t>z </a:t>
            </a:r>
            <a:r>
              <a:rPr lang="zh-TW" altLang="en-US" dirty="0"/>
              <a:t>軸方向做</a:t>
            </a:r>
            <a:r>
              <a:rPr lang="zh-TW" altLang="en-US" b="1" dirty="0"/>
              <a:t>不同位元數量的旋轉</a:t>
            </a:r>
            <a:r>
              <a:rPr lang="zh-TW" altLang="en-US" dirty="0"/>
              <a:t>，其中 </a:t>
            </a:r>
            <a:r>
              <a:rPr lang="en-US" altLang="zh-TW" dirty="0"/>
              <a:t>r[x, y] </a:t>
            </a:r>
            <a:r>
              <a:rPr lang="zh-TW" altLang="en-US" dirty="0"/>
              <a:t>是根據演算法規定的固定旋轉位移表，我們下方也列出來了這個對應表，像是 </a:t>
            </a:r>
            <a:r>
              <a:rPr lang="en-US" altLang="zh-TW" dirty="0"/>
              <a:t>(x=0, y=0) </a:t>
            </a:r>
            <a:r>
              <a:rPr lang="zh-TW" altLang="en-US" dirty="0"/>
              <a:t>的位置旋轉 </a:t>
            </a:r>
            <a:r>
              <a:rPr lang="en-US" altLang="zh-TW" dirty="0"/>
              <a:t>0 </a:t>
            </a:r>
            <a:r>
              <a:rPr lang="zh-TW" altLang="en-US" dirty="0"/>
              <a:t>位元，而 </a:t>
            </a:r>
            <a:r>
              <a:rPr lang="en-US" altLang="zh-TW" dirty="0"/>
              <a:t>(x=1, y=0) </a:t>
            </a:r>
            <a:r>
              <a:rPr lang="zh-TW" altLang="en-US" dirty="0"/>
              <a:t>就旋轉 </a:t>
            </a:r>
            <a:r>
              <a:rPr lang="en-US" altLang="zh-TW" dirty="0"/>
              <a:t>1 </a:t>
            </a:r>
            <a:r>
              <a:rPr lang="zh-TW" altLang="en-US" dirty="0"/>
              <a:t>位元，其他位置則依表格中對應。</a:t>
            </a:r>
          </a:p>
          <a:p>
            <a:endParaRPr lang="en-US" altLang="zh-TW" dirty="0"/>
          </a:p>
          <a:p>
            <a:r>
              <a:rPr lang="en-US" altLang="zh-TW" dirty="0"/>
              <a:t>Pi</a:t>
            </a:r>
            <a:r>
              <a:rPr lang="zh-TW" altLang="en-US" dirty="0"/>
              <a:t>，它的功能是對三維空間中的 </a:t>
            </a:r>
            <a:r>
              <a:rPr lang="en-US" altLang="zh-TW" dirty="0"/>
              <a:t>lanes </a:t>
            </a:r>
            <a:r>
              <a:rPr lang="zh-TW" altLang="en-US" dirty="0"/>
              <a:t>做重新排列，也就是把狀態陣列中 </a:t>
            </a:r>
            <a:r>
              <a:rPr lang="en-US" altLang="zh-TW" dirty="0"/>
              <a:t>(x, y) </a:t>
            </a:r>
            <a:r>
              <a:rPr lang="zh-TW" altLang="en-US" dirty="0"/>
              <a:t>位置的 </a:t>
            </a:r>
            <a:r>
              <a:rPr lang="en-US" altLang="zh-TW" dirty="0"/>
              <a:t>lane</a:t>
            </a:r>
            <a:r>
              <a:rPr lang="zh-TW" altLang="en-US" dirty="0"/>
              <a:t>，放到新位置 </a:t>
            </a:r>
            <a:r>
              <a:rPr lang="en-US" altLang="zh-TW" dirty="0"/>
              <a:t>(y, 2x+3y mod 5)</a:t>
            </a:r>
            <a:r>
              <a:rPr lang="zh-TW" altLang="en-US" dirty="0"/>
              <a:t>。</a:t>
            </a:r>
            <a:endParaRPr lang="en-US" altLang="zh-TW" dirty="0"/>
          </a:p>
          <a:p>
            <a:endParaRPr lang="en-US" altLang="zh-TW" dirty="0"/>
          </a:p>
          <a:p>
            <a:r>
              <a:rPr lang="zh-TW" altLang="en-US" dirty="0"/>
              <a:t>我將兩個</a:t>
            </a:r>
            <a:r>
              <a:rPr lang="en-US" altLang="zh-TW" dirty="0"/>
              <a:t>function</a:t>
            </a:r>
            <a:r>
              <a:rPr lang="zh-TW" altLang="en-US" dirty="0"/>
              <a:t>一起實現，因此狀態陣列中 </a:t>
            </a:r>
            <a:r>
              <a:rPr lang="en-US" altLang="zh-TW" dirty="0"/>
              <a:t>(x, y) </a:t>
            </a:r>
            <a:r>
              <a:rPr lang="zh-TW" altLang="en-US" dirty="0"/>
              <a:t>位置的 </a:t>
            </a:r>
            <a:r>
              <a:rPr lang="en-US" altLang="zh-TW" dirty="0"/>
              <a:t>lane</a:t>
            </a:r>
            <a:r>
              <a:rPr lang="zh-TW" altLang="en-US" dirty="0"/>
              <a:t>經過 </a:t>
            </a:r>
            <a:r>
              <a:rPr lang="en-US" altLang="zh-TW" dirty="0"/>
              <a:t>r[</a:t>
            </a:r>
            <a:r>
              <a:rPr lang="en-US" altLang="zh-TW" dirty="0" err="1"/>
              <a:t>x,y</a:t>
            </a:r>
            <a:r>
              <a:rPr lang="en-US" altLang="zh-TW" dirty="0"/>
              <a:t>] </a:t>
            </a:r>
            <a:r>
              <a:rPr lang="zh-TW" altLang="en-US" dirty="0"/>
              <a:t>的位移後，在經過旋轉放到新的位置，會造成整個三維空間變成上下扭動的狀態。</a:t>
            </a:r>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r>
              <a:rPr lang="zh-TW" altLang="en-US" dirty="0"/>
              <a:t>第 </a:t>
            </a:r>
            <a:r>
              <a:rPr lang="en-US" altLang="zh-TW" dirty="0"/>
              <a:t>4 </a:t>
            </a:r>
            <a:r>
              <a:rPr lang="zh-TW" altLang="en-US" dirty="0"/>
              <a:t>個步驟</a:t>
            </a:r>
            <a:r>
              <a:rPr lang="en-US" altLang="zh-TW" b="1" dirty="0"/>
              <a:t>Chi</a:t>
            </a:r>
            <a:r>
              <a:rPr lang="zh-TW" altLang="en-US" b="1" dirty="0"/>
              <a:t>（</a:t>
            </a:r>
            <a:r>
              <a:rPr lang="el-GR" altLang="zh-TW" b="1" dirty="0"/>
              <a:t>χ</a:t>
            </a:r>
            <a:r>
              <a:rPr lang="zh-TW" altLang="el-GR" b="1" dirty="0"/>
              <a:t>）</a:t>
            </a:r>
            <a:r>
              <a:rPr lang="zh-TW" altLang="en-US" b="1" dirty="0"/>
              <a:t>函數</a:t>
            </a:r>
            <a:r>
              <a:rPr lang="zh-TW" altLang="en-US" dirty="0"/>
              <a:t>，這是整個算法中加入**非線性混淆（</a:t>
            </a:r>
            <a:r>
              <a:rPr lang="en-US" altLang="zh-TW" dirty="0"/>
              <a:t>non-linear mixing</a:t>
            </a:r>
            <a:r>
              <a:rPr lang="zh-TW" altLang="en-US" dirty="0"/>
              <a:t>）**的關鍵。</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從公式中可以發現他是針對每一列固定的 </a:t>
            </a:r>
            <a:r>
              <a:rPr lang="en-US" altLang="zh-TW" dirty="0"/>
              <a:t>y </a:t>
            </a:r>
            <a:r>
              <a:rPr lang="zh-TW" altLang="en-US" dirty="0"/>
              <a:t>值，也就是 </a:t>
            </a:r>
            <a:r>
              <a:rPr lang="en-US" altLang="zh-TW" dirty="0"/>
              <a:t>row </a:t>
            </a:r>
            <a:r>
              <a:rPr lang="zh-TW" altLang="en-US" dirty="0"/>
              <a:t>層進行操作，對於每個 </a:t>
            </a:r>
            <a:r>
              <a:rPr lang="en-US" altLang="zh-TW" dirty="0"/>
              <a:t>x∈0…4</a:t>
            </a:r>
            <a:r>
              <a:rPr lang="zh-TW" altLang="en-US" dirty="0"/>
              <a:t>，它會根據自己與右邊兩個鄰居的值來更新自己。根據圖來說明的話就是</a:t>
            </a:r>
            <a:r>
              <a:rPr lang="zh-TW" altLang="es-ES" dirty="0"/>
              <a:t>原值 </a:t>
            </a:r>
            <a:r>
              <a:rPr lang="es-ES" altLang="zh-TW" dirty="0"/>
              <a:t>XOR </a:t>
            </a:r>
            <a:r>
              <a:rPr lang="zh-TW" altLang="es-ES" dirty="0"/>
              <a:t>上 </a:t>
            </a:r>
            <a:r>
              <a:rPr lang="es-ES" altLang="zh-TW" dirty="0"/>
              <a:t>(</a:t>
            </a:r>
            <a:r>
              <a:rPr lang="en-US" altLang="zh-TW" dirty="0"/>
              <a:t>not</a:t>
            </a:r>
            <a:r>
              <a:rPr lang="zh-TW" altLang="es-ES" dirty="0"/>
              <a:t> </a:t>
            </a:r>
            <a:r>
              <a:rPr lang="es-ES" altLang="zh-TW" dirty="0"/>
              <a:t>B[x+1, y] AND B[x+2, y])</a:t>
            </a:r>
            <a:r>
              <a:rPr lang="zh-TW" altLang="en-US" dirty="0"/>
              <a:t>。</a:t>
            </a: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，它讓整個資料空間變得難以預測，有效抵抗線性分析與差分攻擊。</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r>
              <a:rPr lang="en-US" altLang="zh-TW" dirty="0"/>
              <a:t>SHA-3 permutation </a:t>
            </a:r>
            <a:r>
              <a:rPr lang="zh-TW" altLang="en-US" dirty="0"/>
              <a:t>的最後一個步驟，叫做 </a:t>
            </a:r>
            <a:r>
              <a:rPr lang="en-US" altLang="zh-TW" b="1" dirty="0"/>
              <a:t>Iota</a:t>
            </a:r>
            <a:r>
              <a:rPr lang="zh-TW" altLang="en-US" b="1" dirty="0"/>
              <a:t>（</a:t>
            </a:r>
            <a:r>
              <a:rPr lang="el-GR" altLang="zh-TW" b="1" dirty="0"/>
              <a:t>ι</a:t>
            </a:r>
            <a:r>
              <a:rPr lang="zh-TW" altLang="el-GR" b="1" dirty="0"/>
              <a:t>）</a:t>
            </a:r>
            <a:r>
              <a:rPr lang="zh-TW" altLang="el-GR" dirty="0"/>
              <a:t>。</a:t>
            </a:r>
            <a:r>
              <a:rPr lang="zh-TW" altLang="en-US" dirty="0"/>
              <a:t>這個步驟的功能是加入「回合常數（</a:t>
            </a:r>
            <a:r>
              <a:rPr lang="en-US" altLang="zh-TW" dirty="0"/>
              <a:t>round constant</a:t>
            </a:r>
            <a:r>
              <a:rPr lang="zh-TW" altLang="en-US" dirty="0"/>
              <a:t>）」，讓每一輪 </a:t>
            </a:r>
            <a:r>
              <a:rPr lang="en-US" altLang="zh-TW" dirty="0"/>
              <a:t>permutation </a:t>
            </a:r>
            <a:r>
              <a:rPr lang="zh-TW" altLang="en-US" dirty="0"/>
              <a:t>都有獨特的輸入，避免對稱性造成安全性問題。</a:t>
            </a:r>
            <a:endParaRPr lang="en-US" altLang="zh-TW" dirty="0"/>
          </a:p>
          <a:p>
            <a:endParaRPr lang="en-US" altLang="zh-CN" dirty="0"/>
          </a:p>
          <a:p>
            <a:r>
              <a:rPr lang="zh-TW" altLang="en-US" dirty="0"/>
              <a:t>每一輪的 </a:t>
            </a:r>
            <a:r>
              <a:rPr lang="en-US" altLang="zh-TW" dirty="0"/>
              <a:t>round constant </a:t>
            </a:r>
            <a:r>
              <a:rPr lang="zh-TW" altLang="en-US" dirty="0"/>
              <a:t>是由一個 </a:t>
            </a:r>
            <a:r>
              <a:rPr lang="zh-TW" altLang="en-US" b="1" dirty="0"/>
              <a:t>線性回饋移位暫存器（</a:t>
            </a:r>
            <a:r>
              <a:rPr lang="en-US" altLang="zh-TW" b="1" dirty="0"/>
              <a:t>LFSR</a:t>
            </a:r>
            <a:r>
              <a:rPr lang="zh-TW" altLang="en-US" b="1" dirty="0"/>
              <a:t>）</a:t>
            </a:r>
            <a:r>
              <a:rPr lang="en-US" altLang="zh-TW" dirty="0"/>
              <a:t> </a:t>
            </a:r>
            <a:r>
              <a:rPr lang="zh-TW" altLang="en-US" dirty="0"/>
              <a:t>產生的。這是一種根據固定邏輯產生 </a:t>
            </a:r>
            <a:r>
              <a:rPr lang="en-US" altLang="zh-TW" dirty="0"/>
              <a:t>pseudo-random bit </a:t>
            </a:r>
            <a:r>
              <a:rPr lang="zh-TW" altLang="en-US" dirty="0"/>
              <a:t>序列的方式。</a:t>
            </a:r>
            <a:endParaRPr lang="en-US" altLang="zh-TW" dirty="0"/>
          </a:p>
          <a:p>
            <a:endParaRPr lang="en-US" altLang="zh-CN" dirty="0"/>
          </a:p>
          <a:p>
            <a:r>
              <a:rPr lang="en-US" altLang="zh-TW" dirty="0"/>
              <a:t>round constant </a:t>
            </a:r>
            <a:r>
              <a:rPr lang="zh-TW" altLang="en-US" dirty="0"/>
              <a:t>會被 </a:t>
            </a:r>
            <a:r>
              <a:rPr lang="en-US" altLang="zh-TW" dirty="0"/>
              <a:t>XOR </a:t>
            </a:r>
            <a:r>
              <a:rPr lang="zh-TW" altLang="en-US" dirty="0"/>
              <a:t>到 </a:t>
            </a:r>
            <a:r>
              <a:rPr lang="en-US" altLang="zh-TW" dirty="0"/>
              <a:t>state </a:t>
            </a:r>
            <a:r>
              <a:rPr lang="zh-TW" altLang="en-US" dirty="0"/>
              <a:t>的</a:t>
            </a:r>
            <a:r>
              <a:rPr lang="pt-BR" altLang="zh-TW" sz="12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a:t>
            </a:r>
            <a:r>
              <a:rPr lang="zh-TW" altLang="en-US" dirty="0"/>
              <a:t>位置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r>
              <a:rPr lang="zh-TW" altLang="en-US" dirty="0"/>
              <a:t>在這張投影片中，我們介紹 </a:t>
            </a:r>
            <a:r>
              <a:rPr lang="en-US" altLang="zh-TW" dirty="0"/>
              <a:t>SHA-3 </a:t>
            </a:r>
            <a:r>
              <a:rPr lang="zh-TW" altLang="en-US" dirty="0"/>
              <a:t>採用的海綿結構（</a:t>
            </a:r>
            <a:r>
              <a:rPr lang="en-US" altLang="zh-TW" dirty="0"/>
              <a:t>Sponge Construction</a:t>
            </a:r>
            <a:r>
              <a:rPr lang="zh-TW" altLang="en-US" dirty="0"/>
              <a:t>），這是一種兩階段的資料處理方式：</a:t>
            </a:r>
          </a:p>
          <a:p>
            <a:r>
              <a:rPr lang="zh-TW" altLang="en-US" b="1" dirty="0"/>
              <a:t>第一階段是 </a:t>
            </a:r>
            <a:r>
              <a:rPr lang="en-US" altLang="zh-TW" b="1" dirty="0"/>
              <a:t>absorbing phase</a:t>
            </a:r>
            <a:r>
              <a:rPr lang="zh-TW" altLang="en-US" b="1" dirty="0"/>
              <a:t>（吸收階段）</a:t>
            </a:r>
            <a:br>
              <a:rPr lang="zh-TW" altLang="en-US" dirty="0"/>
            </a:br>
            <a:r>
              <a:rPr lang="zh-TW" altLang="en-US" dirty="0"/>
              <a:t>在這個階段，輸入資料會先透過 </a:t>
            </a:r>
            <a:r>
              <a:rPr lang="en-US" altLang="zh-TW" dirty="0"/>
              <a:t>padding</a:t>
            </a:r>
            <a:r>
              <a:rPr lang="zh-TW" altLang="en-US" dirty="0"/>
              <a:t>（這裡是 </a:t>
            </a:r>
            <a:r>
              <a:rPr lang="en-US" altLang="zh-TW" dirty="0"/>
              <a:t>pad10*1 </a:t>
            </a:r>
            <a:r>
              <a:rPr lang="zh-TW" altLang="en-US" dirty="0"/>
              <a:t>演算法）填充，接著被切割成 </a:t>
            </a:r>
            <a:r>
              <a:rPr lang="en-US" altLang="zh-TW" dirty="0"/>
              <a:t>r</a:t>
            </a:r>
            <a:r>
              <a:rPr lang="zh-TW" altLang="en-US" dirty="0"/>
              <a:t>位元的區塊，一一與內部狀態進行 </a:t>
            </a:r>
            <a:r>
              <a:rPr lang="en-US" altLang="zh-TW" dirty="0"/>
              <a:t>XOR</a:t>
            </a:r>
            <a:r>
              <a:rPr lang="zh-TW" altLang="en-US" dirty="0"/>
              <a:t>，再交由</a:t>
            </a:r>
            <a:r>
              <a:rPr lang="en-US" altLang="zh-TW" dirty="0"/>
              <a:t>permutation</a:t>
            </a:r>
            <a:r>
              <a:rPr lang="zh-TW" altLang="en-US" dirty="0"/>
              <a:t> </a:t>
            </a:r>
            <a:r>
              <a:rPr lang="en-US" altLang="zh-TW" dirty="0"/>
              <a:t>function</a:t>
            </a:r>
            <a:r>
              <a:rPr lang="zh-TW" altLang="en-US" dirty="0"/>
              <a:t>處理。每處理一次，就更新一次內部狀態。</a:t>
            </a:r>
          </a:p>
          <a:p>
            <a:r>
              <a:rPr lang="zh-TW" altLang="en-US" b="1" dirty="0"/>
              <a:t>第二階段是 </a:t>
            </a:r>
            <a:r>
              <a:rPr lang="en-US" altLang="zh-TW" b="1" dirty="0"/>
              <a:t>squeezing phase</a:t>
            </a:r>
            <a:r>
              <a:rPr lang="zh-TW" altLang="en-US" b="1" dirty="0"/>
              <a:t>（擠壓階段）</a:t>
            </a:r>
            <a:br>
              <a:rPr lang="zh-TW" altLang="en-US" dirty="0"/>
            </a:br>
            <a:r>
              <a:rPr lang="zh-TW" altLang="en-US" dirty="0"/>
              <a:t>當吸收完畢後，我們開始從狀態中擷取輸出。如果雜湊輸出長度 </a:t>
            </a:r>
            <a:r>
              <a:rPr lang="en-US" altLang="zh-TW" dirty="0" err="1"/>
              <a:t>lll</a:t>
            </a:r>
            <a:r>
              <a:rPr lang="en-US" altLang="zh-TW" dirty="0"/>
              <a:t> </a:t>
            </a:r>
            <a:r>
              <a:rPr lang="zh-TW" altLang="en-US" dirty="0"/>
              <a:t>小於等於 </a:t>
            </a:r>
            <a:r>
              <a:rPr lang="en-US" altLang="zh-TW" dirty="0" err="1"/>
              <a:t>rrr</a:t>
            </a:r>
            <a:r>
              <a:rPr lang="zh-TW" altLang="en-US" dirty="0"/>
              <a:t>，我們可以直接取出狀態的前 </a:t>
            </a:r>
            <a:r>
              <a:rPr lang="en-US" altLang="zh-TW" dirty="0" err="1"/>
              <a:t>lll</a:t>
            </a:r>
            <a:r>
              <a:rPr lang="en-US" altLang="zh-TW" dirty="0"/>
              <a:t> </a:t>
            </a:r>
            <a:r>
              <a:rPr lang="zh-TW" altLang="en-US" dirty="0"/>
              <a:t>位；否則，就會重複呼叫 </a:t>
            </a:r>
            <a:r>
              <a:rPr lang="en-US" altLang="zh-TW" dirty="0" err="1"/>
              <a:t>fff</a:t>
            </a:r>
            <a:r>
              <a:rPr lang="en-US" altLang="zh-TW" dirty="0"/>
              <a:t> </a:t>
            </a:r>
            <a:r>
              <a:rPr lang="zh-TW" altLang="en-US" dirty="0"/>
              <a:t>函數，不斷更新狀態並取得前 </a:t>
            </a:r>
            <a:r>
              <a:rPr lang="en-US" altLang="zh-TW" dirty="0" err="1"/>
              <a:t>rrr</a:t>
            </a:r>
            <a:r>
              <a:rPr lang="en-US" altLang="zh-TW" dirty="0"/>
              <a:t> </a:t>
            </a:r>
            <a:r>
              <a:rPr lang="zh-TW" altLang="en-US" dirty="0"/>
              <a:t>位輸出，直到累積足夠長度為止。</a:t>
            </a:r>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r>
              <a:rPr lang="zh-TW" altLang="en-US" dirty="0"/>
              <a:t>這一頁是說明 </a:t>
            </a:r>
            <a:r>
              <a:rPr lang="en-US" altLang="zh-TW" dirty="0"/>
              <a:t>SHA-3 </a:t>
            </a:r>
            <a:r>
              <a:rPr lang="zh-TW" altLang="en-US" dirty="0"/>
              <a:t>在 </a:t>
            </a:r>
            <a:r>
              <a:rPr lang="en-US" altLang="zh-TW" dirty="0"/>
              <a:t>MLDSA </a:t>
            </a:r>
            <a:r>
              <a:rPr lang="zh-TW" altLang="en-US" dirty="0"/>
              <a:t>中的應用，也就是我們所使用的兩個擴展輸出函數（</a:t>
            </a:r>
            <a:r>
              <a:rPr lang="en-US" altLang="zh-TW" dirty="0"/>
              <a:t>XOF</a:t>
            </a:r>
            <a:r>
              <a:rPr lang="zh-TW" altLang="en-US" dirty="0"/>
              <a:t>）：</a:t>
            </a:r>
            <a:r>
              <a:rPr lang="en-US" altLang="zh-TW" b="1" dirty="0"/>
              <a:t>SHAKE128</a:t>
            </a:r>
            <a:r>
              <a:rPr lang="zh-TW" altLang="en-US" dirty="0"/>
              <a:t> 與 </a:t>
            </a:r>
            <a:r>
              <a:rPr lang="en-US" altLang="zh-TW" b="1" dirty="0"/>
              <a:t>SHAKE256</a:t>
            </a:r>
            <a:r>
              <a:rPr lang="zh-TW" altLang="en-US" dirty="0"/>
              <a:t>，對應到 </a:t>
            </a:r>
            <a:r>
              <a:rPr lang="en-US" altLang="zh-TW" dirty="0"/>
              <a:t>MLDSA </a:t>
            </a:r>
            <a:r>
              <a:rPr lang="zh-TW" altLang="en-US" dirty="0"/>
              <a:t>演算法中常見的 </a:t>
            </a:r>
            <a:r>
              <a:rPr lang="en-US" altLang="zh-TW" b="1" dirty="0"/>
              <a:t>G </a:t>
            </a:r>
            <a:r>
              <a:rPr lang="zh-TW" altLang="en-US" b="1" dirty="0"/>
              <a:t>函數與 </a:t>
            </a:r>
            <a:r>
              <a:rPr lang="en-US" altLang="zh-TW" b="1" dirty="0"/>
              <a:t>H </a:t>
            </a:r>
            <a:r>
              <a:rPr lang="zh-TW" altLang="en-US" b="1" dirty="0"/>
              <a:t>函數</a:t>
            </a:r>
            <a:r>
              <a:rPr lang="zh-TW" altLang="en-US" dirty="0"/>
              <a:t>。</a:t>
            </a:r>
            <a:endParaRPr lang="en-US" altLang="zh-CN" dirty="0"/>
          </a:p>
          <a:p>
            <a:endParaRPr lang="en-US" altLang="zh-CN" dirty="0"/>
          </a:p>
          <a:p>
            <a:r>
              <a:rPr lang="zh-TW" altLang="en-US" dirty="0"/>
              <a:t>第一欄是 </a:t>
            </a:r>
            <a:r>
              <a:rPr lang="en-US" altLang="zh-TW" b="1" dirty="0"/>
              <a:t>SHA-3 </a:t>
            </a:r>
            <a:r>
              <a:rPr lang="zh-TW" altLang="en-US" b="1" dirty="0"/>
              <a:t>標準中的原始 </a:t>
            </a:r>
            <a:r>
              <a:rPr lang="en-US" altLang="zh-TW" b="1" dirty="0"/>
              <a:t>primitive</a:t>
            </a:r>
            <a:r>
              <a:rPr lang="zh-TW" altLang="en-US" dirty="0"/>
              <a:t>：</a:t>
            </a:r>
            <a:r>
              <a:rPr lang="en-US" altLang="zh-TW" dirty="0"/>
              <a:t>SHAKE128 </a:t>
            </a:r>
            <a:r>
              <a:rPr lang="zh-TW" altLang="en-US" dirty="0"/>
              <a:t>和 </a:t>
            </a:r>
            <a:r>
              <a:rPr lang="en-US" altLang="zh-TW" dirty="0"/>
              <a:t>SHAKE256</a:t>
            </a:r>
          </a:p>
          <a:p>
            <a:r>
              <a:rPr lang="zh-TW" altLang="en-US" dirty="0"/>
              <a:t>第二欄是對應到 </a:t>
            </a:r>
            <a:r>
              <a:rPr lang="en-US" altLang="zh-TW" dirty="0"/>
              <a:t>MLDSA </a:t>
            </a:r>
            <a:r>
              <a:rPr lang="zh-TW" altLang="en-US" dirty="0"/>
              <a:t>裡的名稱：</a:t>
            </a:r>
          </a:p>
          <a:p>
            <a:r>
              <a:rPr lang="en-US" altLang="zh-TW" dirty="0"/>
              <a:t>SHAKE128 </a:t>
            </a:r>
            <a:r>
              <a:rPr lang="zh-TW" altLang="en-US" dirty="0"/>
              <a:t>在 </a:t>
            </a:r>
            <a:r>
              <a:rPr lang="en-US" altLang="zh-TW" dirty="0"/>
              <a:t>MLDSA </a:t>
            </a:r>
            <a:r>
              <a:rPr lang="zh-TW" altLang="en-US" dirty="0"/>
              <a:t>中對應的是 </a:t>
            </a:r>
            <a:r>
              <a:rPr lang="en-US" altLang="zh-TW" dirty="0"/>
              <a:t>G </a:t>
            </a:r>
            <a:r>
              <a:rPr lang="zh-TW" altLang="en-US" dirty="0"/>
              <a:t>函數</a:t>
            </a:r>
          </a:p>
          <a:p>
            <a:r>
              <a:rPr lang="en-US" altLang="zh-TW" dirty="0"/>
              <a:t>SHAKE256 </a:t>
            </a:r>
            <a:r>
              <a:rPr lang="zh-TW" altLang="en-US" dirty="0"/>
              <a:t>則對應到 </a:t>
            </a:r>
            <a:r>
              <a:rPr lang="en-US" altLang="zh-TW" dirty="0"/>
              <a:t>H </a:t>
            </a:r>
            <a:r>
              <a:rPr lang="zh-TW" altLang="en-US" dirty="0"/>
              <a:t>函數</a:t>
            </a:r>
          </a:p>
          <a:p>
            <a:r>
              <a:rPr lang="zh-TW" altLang="en-US" dirty="0"/>
              <a:t>第三欄是這兩個函數的 </a:t>
            </a:r>
            <a:r>
              <a:rPr lang="en-US" altLang="zh-TW" b="1" dirty="0"/>
              <a:t>padding </a:t>
            </a:r>
            <a:r>
              <a:rPr lang="zh-TW" altLang="en-US" b="1" dirty="0"/>
              <a:t>規則</a:t>
            </a:r>
            <a:r>
              <a:rPr lang="zh-TW" altLang="en-US" dirty="0"/>
              <a:t>：</a:t>
            </a:r>
          </a:p>
          <a:p>
            <a:r>
              <a:rPr lang="zh-TW" altLang="en-US" dirty="0"/>
              <a:t>採用的格式是 </a:t>
            </a:r>
            <a:r>
              <a:rPr lang="en-US" altLang="zh-TW" dirty="0"/>
              <a:t>M ‖ 0x1f ‖ 0x00… ‖ 0x80</a:t>
            </a:r>
            <a:r>
              <a:rPr lang="zh-TW" altLang="en-US" dirty="0"/>
              <a:t>，這是一種 </a:t>
            </a:r>
            <a:r>
              <a:rPr lang="en-US" altLang="zh-TW" b="1" dirty="0"/>
              <a:t>multi-rate padding</a:t>
            </a:r>
            <a:r>
              <a:rPr lang="zh-TW" altLang="en-US" dirty="0"/>
              <a:t>，其中 </a:t>
            </a:r>
            <a:r>
              <a:rPr lang="en-US" altLang="zh-TW" dirty="0"/>
              <a:t>0x1f </a:t>
            </a:r>
            <a:r>
              <a:rPr lang="zh-TW" altLang="en-US" dirty="0"/>
              <a:t>是 </a:t>
            </a:r>
            <a:r>
              <a:rPr lang="en-US" altLang="zh-TW" dirty="0"/>
              <a:t>domain separation </a:t>
            </a:r>
            <a:r>
              <a:rPr lang="zh-TW" altLang="en-US" dirty="0"/>
              <a:t>的標記，最後 </a:t>
            </a:r>
            <a:r>
              <a:rPr lang="en-US" altLang="zh-TW" dirty="0"/>
              <a:t>0x80 </a:t>
            </a:r>
            <a:r>
              <a:rPr lang="zh-TW" altLang="en-US" dirty="0"/>
              <a:t>是 </a:t>
            </a:r>
            <a:r>
              <a:rPr lang="en-US" altLang="zh-TW" dirty="0"/>
              <a:t>pad10*1 </a:t>
            </a:r>
            <a:r>
              <a:rPr lang="zh-TW" altLang="en-US" dirty="0"/>
              <a:t>的結尾位元</a:t>
            </a:r>
          </a:p>
          <a:p>
            <a:r>
              <a:rPr lang="zh-TW" altLang="en-US" dirty="0"/>
              <a:t>最右邊是這兩種 </a:t>
            </a:r>
            <a:r>
              <a:rPr lang="en-US" altLang="zh-TW" dirty="0"/>
              <a:t>SHAKE </a:t>
            </a:r>
            <a:r>
              <a:rPr lang="zh-TW" altLang="en-US" dirty="0"/>
              <a:t>函數的 </a:t>
            </a:r>
            <a:r>
              <a:rPr lang="zh-TW" altLang="en-US" b="1" dirty="0"/>
              <a:t>參數配置</a:t>
            </a:r>
            <a:r>
              <a:rPr lang="zh-TW" altLang="en-US" dirty="0"/>
              <a:t>：</a:t>
            </a:r>
          </a:p>
          <a:p>
            <a:r>
              <a:rPr lang="en-US" altLang="zh-TW" dirty="0"/>
              <a:t>SHAKE128 </a:t>
            </a:r>
            <a:r>
              <a:rPr lang="zh-TW" altLang="en-US" dirty="0"/>
              <a:t>的 </a:t>
            </a:r>
            <a:r>
              <a:rPr lang="en-US" altLang="zh-TW" dirty="0"/>
              <a:t>rate</a:t>
            </a:r>
            <a:r>
              <a:rPr lang="zh-TW" altLang="en-US" dirty="0"/>
              <a:t>（</a:t>
            </a:r>
            <a:r>
              <a:rPr lang="en-US" altLang="zh-TW" dirty="0"/>
              <a:t>r</a:t>
            </a:r>
            <a:r>
              <a:rPr lang="zh-TW" altLang="en-US" dirty="0"/>
              <a:t>）是 </a:t>
            </a:r>
            <a:r>
              <a:rPr lang="en-US" altLang="zh-TW" dirty="0"/>
              <a:t>1344 bits</a:t>
            </a:r>
            <a:r>
              <a:rPr lang="zh-TW" altLang="en-US" dirty="0"/>
              <a:t>，</a:t>
            </a:r>
            <a:r>
              <a:rPr lang="en-US" altLang="zh-TW" dirty="0"/>
              <a:t>capacity</a:t>
            </a:r>
            <a:r>
              <a:rPr lang="zh-TW" altLang="en-US" dirty="0"/>
              <a:t>（</a:t>
            </a:r>
            <a:r>
              <a:rPr lang="en-US" altLang="zh-TW" dirty="0"/>
              <a:t>c</a:t>
            </a:r>
            <a:r>
              <a:rPr lang="zh-TW" altLang="en-US" dirty="0"/>
              <a:t>）是 </a:t>
            </a:r>
            <a:r>
              <a:rPr lang="en-US" altLang="zh-TW" dirty="0"/>
              <a:t>256 bits</a:t>
            </a:r>
          </a:p>
          <a:p>
            <a:r>
              <a:rPr lang="en-US" altLang="zh-TW" dirty="0"/>
              <a:t>SHAKE256 </a:t>
            </a:r>
            <a:r>
              <a:rPr lang="zh-TW" altLang="en-US" dirty="0"/>
              <a:t>的 </a:t>
            </a:r>
            <a:r>
              <a:rPr lang="en-US" altLang="zh-TW" dirty="0"/>
              <a:t>rate </a:t>
            </a:r>
            <a:r>
              <a:rPr lang="zh-TW" altLang="en-US" dirty="0"/>
              <a:t>是 </a:t>
            </a:r>
            <a:r>
              <a:rPr lang="en-US" altLang="zh-TW" dirty="0"/>
              <a:t>1088 bits</a:t>
            </a:r>
            <a:r>
              <a:rPr lang="zh-TW" altLang="en-US" dirty="0"/>
              <a:t>，</a:t>
            </a:r>
            <a:r>
              <a:rPr lang="en-US" altLang="zh-TW" dirty="0"/>
              <a:t>capacity </a:t>
            </a:r>
            <a:r>
              <a:rPr lang="zh-TW" altLang="en-US" dirty="0"/>
              <a:t>是 </a:t>
            </a:r>
            <a:r>
              <a:rPr lang="en-US" altLang="zh-TW" dirty="0"/>
              <a:t>512 bits</a:t>
            </a:r>
          </a:p>
          <a:p>
            <a:r>
              <a:rPr lang="zh-TW" altLang="en-US" dirty="0"/>
              <a:t>這兩種函數的輸出都是 </a:t>
            </a:r>
            <a:r>
              <a:rPr lang="zh-TW" altLang="en-US" b="1" dirty="0"/>
              <a:t>不限長度的（</a:t>
            </a:r>
            <a:r>
              <a:rPr lang="en-US" altLang="zh-TW" b="1" dirty="0"/>
              <a:t>unlimited</a:t>
            </a:r>
            <a:r>
              <a:rPr lang="zh-TW" altLang="en-US" b="1" dirty="0"/>
              <a:t>）</a:t>
            </a:r>
            <a:r>
              <a:rPr lang="zh-TW" altLang="en-US" dirty="0"/>
              <a:t>，這是 </a:t>
            </a:r>
            <a:r>
              <a:rPr lang="en-US" altLang="zh-TW" dirty="0"/>
              <a:t>XOF </a:t>
            </a:r>
            <a:r>
              <a:rPr lang="zh-TW" altLang="en-US" dirty="0"/>
              <a:t>函數的特性，表示你可以擠出任意長度的輸出結果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r>
              <a:rPr lang="zh-TW" altLang="en-US" dirty="0"/>
              <a:t>本設計將 </a:t>
            </a:r>
            <a:r>
              <a:rPr lang="en-US" altLang="zh-TW" dirty="0"/>
              <a:t>Keccak </a:t>
            </a:r>
            <a:r>
              <a:rPr lang="zh-TW" altLang="en-US" dirty="0"/>
              <a:t>結構分為兩大模組，其中 </a:t>
            </a:r>
            <a:r>
              <a:rPr lang="en-US" altLang="zh-TW" b="1" dirty="0"/>
              <a:t>Padder</a:t>
            </a:r>
            <a:r>
              <a:rPr lang="zh-TW" altLang="en-US" dirty="0"/>
              <a:t> 模組專門負責外部資料接收與前處理，包含多速率填充法 </a:t>
            </a:r>
            <a:r>
              <a:rPr lang="en-US" altLang="zh-TW" dirty="0"/>
              <a:t>(multi-rate padding)</a:t>
            </a:r>
            <a:r>
              <a:rPr lang="zh-TW" altLang="en-US" dirty="0"/>
              <a:t>、格式整理與控制訊號管理。資料輸入寬度為 </a:t>
            </a:r>
            <a:r>
              <a:rPr lang="en-US" altLang="zh-TW" dirty="0"/>
              <a:t>64 </a:t>
            </a:r>
            <a:r>
              <a:rPr lang="zh-TW" altLang="en-US" dirty="0"/>
              <a:t>位元， 根據累積狀況進行以下三種操作： </a:t>
            </a:r>
            <a:r>
              <a:rPr lang="en-US" altLang="zh-TW" dirty="0"/>
              <a:t>1. </a:t>
            </a:r>
            <a:r>
              <a:rPr lang="zh-TW" altLang="en-US" dirty="0"/>
              <a:t>一般資料輸入：資料直接推入移位暫存器。 </a:t>
            </a:r>
            <a:r>
              <a:rPr lang="en-US" altLang="zh-TW" dirty="0"/>
              <a:t>2. </a:t>
            </a:r>
            <a:r>
              <a:rPr lang="zh-TW" altLang="en-US" dirty="0"/>
              <a:t>滿載結尾輸入：若為 </a:t>
            </a:r>
            <a:r>
              <a:rPr lang="en-US" altLang="zh-TW" dirty="0"/>
              <a:t>1088 </a:t>
            </a:r>
            <a:r>
              <a:rPr lang="zh-TW" altLang="en-US" dirty="0"/>
              <a:t>或 </a:t>
            </a:r>
            <a:r>
              <a:rPr lang="en-US" altLang="zh-TW" dirty="0"/>
              <a:t>1344 </a:t>
            </a:r>
            <a:r>
              <a:rPr lang="zh-TW" altLang="en-US" dirty="0"/>
              <a:t>位元的最後一筆資料，於尾位填入 </a:t>
            </a:r>
            <a:r>
              <a:rPr lang="en-US" altLang="zh-TW" dirty="0"/>
              <a:t>1 </a:t>
            </a:r>
            <a:r>
              <a:rPr lang="zh-TW" altLang="en-US" dirty="0"/>
              <a:t>作 為填充結束標記。 </a:t>
            </a:r>
            <a:r>
              <a:rPr lang="en-US" altLang="zh-TW" dirty="0"/>
              <a:t>3. </a:t>
            </a:r>
            <a:r>
              <a:rPr lang="zh-TW" altLang="en-US" dirty="0"/>
              <a:t>資料不足補齊：持續填入 </a:t>
            </a:r>
            <a:r>
              <a:rPr lang="en-US" altLang="zh-TW" dirty="0"/>
              <a:t>64′d0 </a:t>
            </a:r>
            <a:r>
              <a:rPr lang="zh-TW" altLang="en-US" dirty="0"/>
              <a:t>補齊至標準長度，最終一筆補 </a:t>
            </a:r>
            <a:r>
              <a:rPr lang="en-US" altLang="zh-TW" dirty="0"/>
              <a:t>0 </a:t>
            </a:r>
            <a:r>
              <a:rPr lang="zh-TW" altLang="en-US" dirty="0"/>
              <a:t>資料之尾 位同樣設為 </a:t>
            </a:r>
            <a:r>
              <a:rPr lang="en-US" altLang="zh-TW" dirty="0"/>
              <a:t>1</a:t>
            </a:r>
            <a:r>
              <a:rPr lang="zh-TW" altLang="en-US" dirty="0"/>
              <a:t>。</a:t>
            </a:r>
            <a:endParaRPr lang="en-US" altLang="zh-TW"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4267761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r>
              <a:rPr lang="zh-TW" altLang="en-US" dirty="0"/>
              <a:t>另一部分為 </a:t>
            </a:r>
            <a:r>
              <a:rPr lang="en-US" altLang="zh-TW" b="1" dirty="0" err="1"/>
              <a:t>F_Permutation</a:t>
            </a:r>
            <a:r>
              <a:rPr lang="zh-TW" altLang="en-US" dirty="0"/>
              <a:t>，主要負責將 </a:t>
            </a:r>
            <a:r>
              <a:rPr lang="en-US" altLang="zh-TW" dirty="0"/>
              <a:t>Padder </a:t>
            </a:r>
            <a:r>
              <a:rPr lang="zh-TW" altLang="en-US" dirty="0"/>
              <a:t>模組所輸出的有效資料進行 </a:t>
            </a:r>
            <a:r>
              <a:rPr lang="en-US" altLang="zh-TW" b="1" dirty="0"/>
              <a:t>Round Function</a:t>
            </a:r>
            <a:r>
              <a:rPr lang="zh-TW" altLang="en-US" dirty="0"/>
              <a:t> 處理。</a:t>
            </a:r>
          </a:p>
          <a:p>
            <a:r>
              <a:rPr lang="zh-TW" altLang="en-US" dirty="0"/>
              <a:t>整體運算流程如下：</a:t>
            </a:r>
          </a:p>
          <a:p>
            <a:r>
              <a:rPr lang="zh-TW" altLang="en-US" dirty="0"/>
              <a:t>初始輸出狀態 </a:t>
            </a:r>
            <a:r>
              <a:rPr lang="en-US" altLang="zh-TW" dirty="0"/>
              <a:t>out </a:t>
            </a:r>
            <a:r>
              <a:rPr lang="zh-TW" altLang="en-US" dirty="0"/>
              <a:t>為 </a:t>
            </a:r>
            <a:r>
              <a:rPr lang="en-US" altLang="zh-TW" dirty="0"/>
              <a:t>1600 </a:t>
            </a:r>
            <a:r>
              <a:rPr lang="zh-TW" altLang="en-US" dirty="0"/>
              <a:t>位元，內容全為 </a:t>
            </a:r>
            <a:r>
              <a:rPr lang="en-US" altLang="zh-TW" dirty="0"/>
              <a:t>0</a:t>
            </a:r>
            <a:r>
              <a:rPr lang="zh-TW" altLang="en-US" dirty="0"/>
              <a:t>。</a:t>
            </a:r>
          </a:p>
          <a:p>
            <a:r>
              <a:rPr lang="zh-TW" altLang="en-US" dirty="0"/>
              <a:t>根據模式 </a:t>
            </a:r>
            <a:r>
              <a:rPr lang="en-US" altLang="zh-TW" dirty="0"/>
              <a:t>G </a:t>
            </a:r>
            <a:r>
              <a:rPr lang="zh-TW" altLang="en-US" dirty="0"/>
              <a:t>或 </a:t>
            </a:r>
            <a:r>
              <a:rPr lang="en-US" altLang="zh-TW" dirty="0"/>
              <a:t>H</a:t>
            </a:r>
            <a:r>
              <a:rPr lang="zh-TW" altLang="en-US" dirty="0"/>
              <a:t>，分別選擇對應的有效比特率（</a:t>
            </a:r>
            <a:r>
              <a:rPr lang="en-US" altLang="zh-TW" dirty="0"/>
              <a:t>Rate</a:t>
            </a:r>
            <a:r>
              <a:rPr lang="zh-TW" altLang="en-US" dirty="0"/>
              <a:t>）長度：</a:t>
            </a:r>
            <a:r>
              <a:rPr lang="en-US" altLang="zh-TW" dirty="0"/>
              <a:t>1344 </a:t>
            </a:r>
            <a:r>
              <a:rPr lang="zh-TW" altLang="en-US" dirty="0"/>
              <a:t>或 </a:t>
            </a:r>
            <a:r>
              <a:rPr lang="en-US" altLang="zh-TW" dirty="0"/>
              <a:t>1088 </a:t>
            </a:r>
            <a:r>
              <a:rPr lang="zh-TW" altLang="en-US" dirty="0"/>
              <a:t>位元。</a:t>
            </a:r>
          </a:p>
          <a:p>
            <a:r>
              <a:rPr lang="zh-TW" altLang="en-US" dirty="0"/>
              <a:t>有效輸入資料與 </a:t>
            </a:r>
            <a:r>
              <a:rPr lang="en-US" altLang="zh-TW" dirty="0"/>
              <a:t>out </a:t>
            </a:r>
            <a:r>
              <a:rPr lang="zh-TW" altLang="en-US" dirty="0"/>
              <a:t>中對應位置進行 </a:t>
            </a:r>
            <a:r>
              <a:rPr lang="en-US" altLang="zh-TW" dirty="0"/>
              <a:t>XOR </a:t>
            </a:r>
            <a:r>
              <a:rPr lang="zh-TW" altLang="en-US" dirty="0"/>
              <a:t>混合，其餘位置則保留作為容量 </a:t>
            </a:r>
            <a:r>
              <a:rPr lang="en-US" altLang="zh-TW" dirty="0"/>
              <a:t>c </a:t>
            </a:r>
            <a:r>
              <a:rPr lang="zh-TW" altLang="en-US" dirty="0"/>
              <a:t>的填充區域。</a:t>
            </a:r>
          </a:p>
          <a:p>
            <a:r>
              <a:rPr lang="zh-TW" altLang="en-US" dirty="0"/>
              <a:t>接著執行 </a:t>
            </a:r>
            <a:r>
              <a:rPr lang="en-US" altLang="zh-TW" dirty="0"/>
              <a:t>24 </a:t>
            </a:r>
            <a:r>
              <a:rPr lang="zh-TW" altLang="en-US" dirty="0"/>
              <a:t>輪 </a:t>
            </a:r>
            <a:r>
              <a:rPr lang="en-US" altLang="zh-TW" dirty="0"/>
              <a:t>Round Function</a:t>
            </a:r>
            <a:r>
              <a:rPr lang="zh-TW" altLang="en-US" dirty="0"/>
              <a:t>。</a:t>
            </a:r>
          </a:p>
          <a:p>
            <a:r>
              <a:rPr lang="zh-TW" altLang="en-US" dirty="0"/>
              <a:t>為了降低組合邏輯的關鍵路徑長度，本設計將 </a:t>
            </a:r>
            <a:r>
              <a:rPr lang="en-US" altLang="zh-TW" dirty="0"/>
              <a:t>Round Function </a:t>
            </a:r>
            <a:r>
              <a:rPr lang="zh-TW" altLang="en-US" dirty="0"/>
              <a:t>拆分為 </a:t>
            </a:r>
            <a:r>
              <a:rPr lang="en-US" altLang="zh-TW" b="1" dirty="0"/>
              <a:t>Round A</a:t>
            </a:r>
            <a:r>
              <a:rPr lang="zh-TW" altLang="en-US" dirty="0"/>
              <a:t> 與 </a:t>
            </a:r>
            <a:r>
              <a:rPr lang="en-US" altLang="zh-TW" b="1" dirty="0"/>
              <a:t>Round B</a:t>
            </a:r>
            <a:r>
              <a:rPr lang="zh-TW" altLang="en-US" dirty="0"/>
              <a:t>：</a:t>
            </a:r>
          </a:p>
          <a:p>
            <a:r>
              <a:rPr lang="en-US" altLang="zh-TW" b="1" dirty="0"/>
              <a:t>Round A</a:t>
            </a:r>
            <a:r>
              <a:rPr lang="zh-TW" altLang="en-US" dirty="0"/>
              <a:t> 負責執行 </a:t>
            </a:r>
            <a:r>
              <a:rPr lang="en-US" altLang="zh-TW" dirty="0"/>
              <a:t>θ</a:t>
            </a:r>
            <a:r>
              <a:rPr lang="zh-TW" altLang="en-US" dirty="0"/>
              <a:t>（</a:t>
            </a:r>
            <a:r>
              <a:rPr lang="en-US" altLang="zh-TW" dirty="0"/>
              <a:t>theta</a:t>
            </a:r>
            <a:r>
              <a:rPr lang="zh-TW" altLang="en-US" dirty="0"/>
              <a:t>）、</a:t>
            </a:r>
            <a:r>
              <a:rPr lang="en-US" altLang="zh-TW" dirty="0"/>
              <a:t>ρ</a:t>
            </a:r>
            <a:r>
              <a:rPr lang="zh-TW" altLang="en-US" dirty="0"/>
              <a:t>（</a:t>
            </a:r>
            <a:r>
              <a:rPr lang="en-US" altLang="zh-TW" dirty="0"/>
              <a:t>rho</a:t>
            </a:r>
            <a:r>
              <a:rPr lang="zh-TW" altLang="en-US" dirty="0"/>
              <a:t>）與 </a:t>
            </a:r>
            <a:r>
              <a:rPr lang="en-US" altLang="zh-TW" dirty="0"/>
              <a:t>π</a:t>
            </a:r>
            <a:r>
              <a:rPr lang="zh-TW" altLang="en-US" dirty="0"/>
              <a:t>（</a:t>
            </a:r>
            <a:r>
              <a:rPr lang="en-US" altLang="zh-TW" dirty="0"/>
              <a:t>pi</a:t>
            </a:r>
            <a:r>
              <a:rPr lang="zh-TW" altLang="en-US" dirty="0"/>
              <a:t>）三個線性映射。</a:t>
            </a:r>
          </a:p>
          <a:p>
            <a:r>
              <a:rPr lang="en-US" altLang="zh-TW" b="1" dirty="0"/>
              <a:t>Round B</a:t>
            </a:r>
            <a:r>
              <a:rPr lang="zh-TW" altLang="en-US" dirty="0"/>
              <a:t> 則處理 </a:t>
            </a:r>
            <a:r>
              <a:rPr lang="en-US" altLang="zh-TW" dirty="0"/>
              <a:t>χ</a:t>
            </a:r>
            <a:r>
              <a:rPr lang="zh-TW" altLang="en-US" dirty="0"/>
              <a:t>（</a:t>
            </a:r>
            <a:r>
              <a:rPr lang="en-US" altLang="zh-TW" dirty="0"/>
              <a:t>chi</a:t>
            </a:r>
            <a:r>
              <a:rPr lang="zh-TW" altLang="en-US" dirty="0"/>
              <a:t>）與 </a:t>
            </a:r>
            <a:r>
              <a:rPr lang="en-US" altLang="zh-TW" dirty="0"/>
              <a:t>ι</a:t>
            </a:r>
            <a:r>
              <a:rPr lang="zh-TW" altLang="en-US" dirty="0"/>
              <a:t>（</a:t>
            </a:r>
            <a:r>
              <a:rPr lang="en-US" altLang="zh-TW" dirty="0"/>
              <a:t>iota</a:t>
            </a:r>
            <a:r>
              <a:rPr lang="zh-TW" altLang="en-US" dirty="0"/>
              <a:t>）兩個非線性步驟，其中 </a:t>
            </a:r>
            <a:r>
              <a:rPr lang="en-US" altLang="zh-TW" dirty="0"/>
              <a:t>ι</a:t>
            </a:r>
            <a:r>
              <a:rPr lang="zh-TW" altLang="en-US" dirty="0"/>
              <a:t>（</a:t>
            </a:r>
            <a:r>
              <a:rPr lang="en-US" altLang="zh-TW" dirty="0"/>
              <a:t>iota</a:t>
            </a:r>
            <a:r>
              <a:rPr lang="zh-TW" altLang="en-US" dirty="0"/>
              <a:t>）會根據當前回合數 </a:t>
            </a:r>
            <a:r>
              <a:rPr lang="en-US" altLang="zh-TW" dirty="0" err="1"/>
              <a:t>i</a:t>
            </a:r>
            <a:r>
              <a:rPr lang="zh-TW" altLang="en-US" dirty="0"/>
              <a:t>，加入對應的回合常數（</a:t>
            </a:r>
            <a:r>
              <a:rPr lang="en-US" altLang="zh-TW" dirty="0"/>
              <a:t>round constant</a:t>
            </a:r>
            <a:r>
              <a:rPr lang="zh-TW" altLang="en-US" dirty="0"/>
              <a:t>）。</a:t>
            </a:r>
          </a:p>
          <a:p>
            <a:r>
              <a:rPr lang="zh-TW" altLang="en-US" dirty="0"/>
              <a:t>經過 </a:t>
            </a:r>
            <a:r>
              <a:rPr lang="en-US" altLang="zh-TW" dirty="0"/>
              <a:t>24 </a:t>
            </a:r>
            <a:r>
              <a:rPr lang="zh-TW" altLang="en-US" dirty="0"/>
              <a:t>次完整的輪替操作後，即可產生最終有效輸出。</a:t>
            </a:r>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262946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30</a:t>
            </a:fld>
            <a:endParaRPr lang="zh-CN" altLang="en-US"/>
          </a:p>
        </p:txBody>
      </p:sp>
    </p:spTree>
    <p:extLst>
      <p:ext uri="{BB962C8B-B14F-4D97-AF65-F5344CB8AC3E}">
        <p14:creationId xmlns:p14="http://schemas.microsoft.com/office/powerpoint/2010/main" val="1360794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14:m>
                  <m:oMath xmlns:m="http://schemas.openxmlformats.org/officeDocument/2006/math">
                    <m:sSup>
                      <m:sSupPr>
                        <m:ctrlPr>
                          <a:rPr lang="en-US" altLang="zh-TW" sz="120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cs typeface="Times New Roman" panose="02020603050405020304" pitchFamily="18" charset="0"/>
                          </a:rPr>
                          <m:t>23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𝑞</m:t>
                    </m:r>
                    <m:r>
                      <a:rPr lang="zh-TW" altLang="en-US" sz="1200"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r>
                  <a:rPr lang="en-US" altLang="zh-TW" sz="1200" i="0">
                    <a:latin typeface="Cambria Math" panose="02040503050406030204" pitchFamily="18" charset="0"/>
                    <a:cs typeface="Times New Roman" panose="02020603050405020304" pitchFamily="18" charset="0"/>
                  </a:rPr>
                  <a:t>〖</a:t>
                </a:r>
                <a:r>
                  <a:rPr lang="en-US" altLang="zh-TW" sz="1200" b="0" i="0">
                    <a:latin typeface="Cambria Math" panose="02040503050406030204" pitchFamily="18" charset="0"/>
                    <a:cs typeface="Times New Roman" panose="02020603050405020304" pitchFamily="18" charset="0"/>
                  </a:rPr>
                  <a:t> </a:t>
                </a:r>
                <a:r>
                  <a:rPr lang="en-US" altLang="zh-TW" sz="1200" i="0">
                    <a:latin typeface="Cambria Math" panose="02040503050406030204" pitchFamily="18" charset="0"/>
                    <a:cs typeface="Times New Roman" panose="02020603050405020304" pitchFamily="18" charset="0"/>
                  </a:rPr>
                  <a:t>2〗^23</a:t>
                </a:r>
                <a:r>
                  <a:rPr lang="en-US" altLang="zh-TW" sz="1200" i="0">
                    <a:latin typeface="Cambria Math" panose="02040503050406030204" pitchFamily="18" charset="0"/>
                    <a:ea typeface="Cambria Math" panose="02040503050406030204" pitchFamily="18" charset="0"/>
                    <a:cs typeface="Times New Roman" panose="02020603050405020304" pitchFamily="18" charset="0"/>
                  </a:rPr>
                  <a:t>≡2^13−1 𝑚𝑜𝑑 𝑞</a:t>
                </a:r>
                <a:r>
                  <a:rPr lang="zh-TW" altLang="en-US" sz="1200" i="0">
                    <a:latin typeface="Cambria Math" panose="02040503050406030204" pitchFamily="18" charset="0"/>
                    <a:ea typeface="Cambria Math" panose="02040503050406030204" pitchFamily="18" charset="0"/>
                    <a:cs typeface="Times New Roman" panose="02020603050405020304" pitchFamily="18" charset="0"/>
                  </a:rPr>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3530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33</a:t>
            </a:fld>
            <a:endParaRPr lang="zh-CN" altLang="en-US"/>
          </a:p>
        </p:txBody>
      </p:sp>
    </p:spTree>
    <p:extLst>
      <p:ext uri="{BB962C8B-B14F-4D97-AF65-F5344CB8AC3E}">
        <p14:creationId xmlns:p14="http://schemas.microsoft.com/office/powerpoint/2010/main" val="35995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首先，</a:t>
            </a:r>
            <a:r>
              <a:rPr lang="en-US" altLang="zh-TW" dirty="0"/>
              <a:t>NTT </a:t>
            </a:r>
            <a:r>
              <a:rPr lang="zh-TW" altLang="en-US" dirty="0"/>
              <a:t>是一種在有限域上運作的快速傅立葉轉換（</a:t>
            </a:r>
            <a:r>
              <a:rPr lang="en-US" altLang="zh-TW" dirty="0"/>
              <a:t>FFT</a:t>
            </a:r>
            <a:r>
              <a:rPr lang="zh-TW" altLang="en-US" dirty="0"/>
              <a:t>）變形，它的最大優勢在於能把多項式乘法轉換成點對點相乘，大幅加速運算速度。</a:t>
            </a:r>
            <a:endParaRPr lang="en-US" altLang="zh-TW" dirty="0"/>
          </a:p>
          <a:p>
            <a:endParaRPr lang="zh-TW" altLang="en-US" dirty="0"/>
          </a:p>
          <a:p>
            <a:r>
              <a:rPr lang="zh-TW" altLang="en-US" dirty="0"/>
              <a:t>在演算法方面，我們採用 </a:t>
            </a:r>
            <a:r>
              <a:rPr lang="en-US" altLang="zh-TW" dirty="0"/>
              <a:t>Cooley-Tukey </a:t>
            </a:r>
            <a:r>
              <a:rPr lang="zh-TW" altLang="en-US" dirty="0"/>
              <a:t>分解做 </a:t>
            </a:r>
            <a:r>
              <a:rPr lang="en-US" altLang="zh-TW" dirty="0"/>
              <a:t>NTT</a:t>
            </a:r>
            <a:r>
              <a:rPr lang="zh-TW" altLang="en-US" dirty="0"/>
              <a:t>，對應地在反轉換 </a:t>
            </a:r>
            <a:r>
              <a:rPr lang="en-US" altLang="zh-TW" dirty="0"/>
              <a:t>INTT </a:t>
            </a:r>
            <a:r>
              <a:rPr lang="zh-TW" altLang="en-US" dirty="0"/>
              <a:t>中則採用 </a:t>
            </a:r>
            <a:r>
              <a:rPr lang="en-US" altLang="zh-TW" dirty="0"/>
              <a:t>Gentleman-Sande </a:t>
            </a:r>
            <a:r>
              <a:rPr lang="zh-TW" altLang="en-US" dirty="0"/>
              <a:t>分解。這兩種方法都可以透過蝴蝶結構來實現。</a:t>
            </a:r>
          </a:p>
          <a:p>
            <a:endParaRPr lang="en-US" altLang="zh-TW" dirty="0"/>
          </a:p>
          <a:p>
            <a:r>
              <a:rPr lang="zh-TW" altLang="en-US" dirty="0"/>
              <a:t>本設計是基於 </a:t>
            </a:r>
            <a:r>
              <a:rPr lang="en-US" altLang="zh-TW" dirty="0"/>
              <a:t>Radix-2 </a:t>
            </a:r>
            <a:r>
              <a:rPr lang="zh-TW" altLang="en-US" dirty="0"/>
              <a:t>的多路延遲交換器（</a:t>
            </a:r>
            <a:r>
              <a:rPr lang="en-US" altLang="zh-TW" dirty="0"/>
              <a:t>MDC</a:t>
            </a:r>
            <a:r>
              <a:rPr lang="zh-TW" altLang="en-US" dirty="0"/>
              <a:t>）</a:t>
            </a:r>
            <a:r>
              <a:rPr lang="en-US" altLang="zh-TW" dirty="0"/>
              <a:t>FFT </a:t>
            </a:r>
            <a:r>
              <a:rPr lang="zh-TW" altLang="en-US" dirty="0"/>
              <a:t>架構，並配置了 </a:t>
            </a:r>
            <a:r>
              <a:rPr lang="en-US" altLang="zh-TW" b="1" dirty="0"/>
              <a:t>8 </a:t>
            </a:r>
            <a:r>
              <a:rPr lang="zh-TW" altLang="en-US" b="1" dirty="0"/>
              <a:t>組 </a:t>
            </a:r>
            <a:r>
              <a:rPr lang="en-US" altLang="zh-TW" b="1" dirty="0"/>
              <a:t>Butterfly Unit</a:t>
            </a:r>
            <a:r>
              <a:rPr lang="zh-TW" altLang="en-US" dirty="0"/>
              <a:t> 來進行高效率的並行運算，支援 </a:t>
            </a:r>
            <a:r>
              <a:rPr lang="en-US" altLang="zh-TW" dirty="0"/>
              <a:t>256</a:t>
            </a:r>
            <a:r>
              <a:rPr lang="zh-TW" altLang="en-US" dirty="0"/>
              <a:t>的資料點長度。</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這邊以一個</a:t>
            </a:r>
            <a:r>
              <a:rPr lang="en-US" altLang="zh-TW" dirty="0"/>
              <a:t>Radix-2 4</a:t>
            </a:r>
            <a:r>
              <a:rPr lang="zh-TW" altLang="en-US" dirty="0"/>
              <a:t>個點的</a:t>
            </a:r>
            <a:r>
              <a:rPr lang="en-US" altLang="zh-TW" dirty="0"/>
              <a:t>MDC</a:t>
            </a:r>
            <a:r>
              <a:rPr lang="zh-TW" altLang="en-US" dirty="0"/>
              <a:t> </a:t>
            </a:r>
            <a:r>
              <a:rPr lang="en-US" altLang="zh-TW" dirty="0"/>
              <a:t>NTT</a:t>
            </a:r>
            <a:r>
              <a:rPr lang="zh-TW" altLang="en-US" dirty="0"/>
              <a:t>架構介紹</a:t>
            </a:r>
            <a:r>
              <a:rPr lang="en-US" altLang="zh-TW" dirty="0"/>
              <a:t>MDC</a:t>
            </a:r>
            <a:r>
              <a:rPr lang="zh-TW" altLang="en-US" dirty="0"/>
              <a:t>，</a:t>
            </a:r>
            <a:r>
              <a:rPr lang="en-US" altLang="zh-TW" dirty="0"/>
              <a:t>BU</a:t>
            </a:r>
            <a:r>
              <a:rPr lang="zh-TW" altLang="en-US" dirty="0"/>
              <a:t>代表碟型單元，</a:t>
            </a:r>
            <a:r>
              <a:rPr lang="en-US" altLang="zh-TW" dirty="0"/>
              <a:t>RU</a:t>
            </a:r>
            <a:r>
              <a:rPr lang="zh-TW" altLang="en-US" dirty="0"/>
              <a:t>代表用來重排運算順序的</a:t>
            </a:r>
            <a:r>
              <a:rPr lang="en-US" altLang="zh-TW" dirty="0"/>
              <a:t>Buffer</a:t>
            </a:r>
            <a:r>
              <a:rPr lang="zh-TW" altLang="en-US" dirty="0"/>
              <a:t>，首先先將</a:t>
            </a:r>
            <a:r>
              <a:rPr lang="en-US" altLang="zh-TW" dirty="0"/>
              <a:t>0</a:t>
            </a:r>
            <a:r>
              <a:rPr lang="zh-TW" altLang="en-US" dirty="0"/>
              <a:t>與</a:t>
            </a:r>
            <a:r>
              <a:rPr lang="en-US" altLang="zh-TW" dirty="0"/>
              <a:t>2</a:t>
            </a:r>
            <a:r>
              <a:rPr lang="zh-TW" altLang="en-US" dirty="0"/>
              <a:t>的資料送入第一級</a:t>
            </a:r>
            <a:r>
              <a:rPr lang="en-US" altLang="zh-TW" dirty="0"/>
              <a:t>BU</a:t>
            </a:r>
            <a:r>
              <a:rPr lang="zh-TW" altLang="en-US" dirty="0"/>
              <a:t>，第二步將</a:t>
            </a:r>
            <a:r>
              <a:rPr lang="en-US" altLang="zh-TW" dirty="0"/>
              <a:t>0</a:t>
            </a:r>
            <a:r>
              <a:rPr lang="zh-TW" altLang="en-US" dirty="0"/>
              <a:t>與</a:t>
            </a:r>
            <a:r>
              <a:rPr lang="en-US" altLang="zh-TW" dirty="0"/>
              <a:t>2</a:t>
            </a:r>
            <a:r>
              <a:rPr lang="zh-TW" altLang="en-US" dirty="0"/>
              <a:t>資料存如</a:t>
            </a:r>
            <a:r>
              <a:rPr lang="en-US" altLang="zh-TW" dirty="0"/>
              <a:t>RU</a:t>
            </a:r>
            <a:r>
              <a:rPr lang="zh-TW" altLang="en-US" dirty="0"/>
              <a:t>架構中的</a:t>
            </a:r>
            <a:r>
              <a:rPr lang="en-US" altLang="zh-TW" dirty="0"/>
              <a:t>Buffer</a:t>
            </a:r>
            <a:r>
              <a:rPr lang="zh-TW" altLang="en-US" dirty="0"/>
              <a:t>，同時將</a:t>
            </a:r>
            <a:r>
              <a:rPr lang="en-US" altLang="zh-TW" dirty="0"/>
              <a:t>1</a:t>
            </a:r>
            <a:r>
              <a:rPr lang="zh-TW" altLang="en-US" dirty="0"/>
              <a:t>與</a:t>
            </a:r>
            <a:r>
              <a:rPr lang="en-US" altLang="zh-TW" dirty="0"/>
              <a:t>3</a:t>
            </a:r>
            <a:r>
              <a:rPr lang="zh-TW" altLang="en-US" dirty="0"/>
              <a:t>資料送入第一級的</a:t>
            </a:r>
            <a:r>
              <a:rPr lang="en-US" altLang="zh-TW" dirty="0"/>
              <a:t>BU</a:t>
            </a:r>
            <a:r>
              <a:rPr lang="zh-TW" altLang="en-US" dirty="0"/>
              <a:t>，第三步將</a:t>
            </a:r>
            <a:r>
              <a:rPr lang="en-US" altLang="zh-TW" dirty="0"/>
              <a:t>Buffer</a:t>
            </a:r>
            <a:r>
              <a:rPr lang="zh-TW" altLang="en-US" dirty="0"/>
              <a:t>中的</a:t>
            </a:r>
            <a:r>
              <a:rPr lang="en-US" altLang="zh-TW" dirty="0"/>
              <a:t>0</a:t>
            </a:r>
            <a:r>
              <a:rPr lang="zh-TW" altLang="en-US" dirty="0"/>
              <a:t>資料與第一級</a:t>
            </a:r>
            <a:r>
              <a:rPr lang="en-US" altLang="zh-TW" dirty="0"/>
              <a:t>BU</a:t>
            </a:r>
            <a:r>
              <a:rPr lang="zh-TW" altLang="en-US" dirty="0"/>
              <a:t>中</a:t>
            </a:r>
            <a:r>
              <a:rPr lang="en-US" altLang="zh-TW" dirty="0"/>
              <a:t>1</a:t>
            </a:r>
            <a:r>
              <a:rPr lang="zh-TW" altLang="en-US" dirty="0"/>
              <a:t>的資料送入第二級</a:t>
            </a:r>
            <a:r>
              <a:rPr lang="en-US" altLang="zh-TW" dirty="0"/>
              <a:t>BU</a:t>
            </a:r>
            <a:r>
              <a:rPr lang="zh-TW" altLang="en-US" dirty="0"/>
              <a:t>，同時將下面</a:t>
            </a:r>
            <a:r>
              <a:rPr lang="en-US" altLang="zh-TW" dirty="0"/>
              <a:t>Buffer</a:t>
            </a:r>
            <a:r>
              <a:rPr lang="zh-TW" altLang="en-US" dirty="0"/>
              <a:t>存入</a:t>
            </a:r>
            <a:r>
              <a:rPr lang="en-US" altLang="zh-TW" dirty="0"/>
              <a:t>3</a:t>
            </a:r>
            <a:r>
              <a:rPr lang="zh-TW" altLang="en-US" dirty="0"/>
              <a:t>的資料，原本</a:t>
            </a:r>
            <a:r>
              <a:rPr lang="en-US" altLang="zh-TW" dirty="0"/>
              <a:t>2</a:t>
            </a:r>
            <a:r>
              <a:rPr lang="zh-TW" altLang="en-US" dirty="0"/>
              <a:t>的資料則存入上面的</a:t>
            </a:r>
            <a:r>
              <a:rPr lang="en-US" altLang="zh-TW" dirty="0"/>
              <a:t>BF</a:t>
            </a:r>
            <a:r>
              <a:rPr lang="zh-TW" altLang="en-US" dirty="0"/>
              <a:t>中，最後將第二級</a:t>
            </a:r>
            <a:r>
              <a:rPr lang="en-US" altLang="zh-TW" dirty="0"/>
              <a:t>BU</a:t>
            </a:r>
            <a:r>
              <a:rPr lang="zh-TW" altLang="en-US" dirty="0"/>
              <a:t>中的</a:t>
            </a:r>
            <a:r>
              <a:rPr lang="en-US" altLang="zh-TW" dirty="0"/>
              <a:t>0</a:t>
            </a:r>
            <a:r>
              <a:rPr lang="zh-TW" altLang="en-US" dirty="0"/>
              <a:t>與</a:t>
            </a:r>
            <a:r>
              <a:rPr lang="en-US" altLang="zh-TW" dirty="0"/>
              <a:t>1</a:t>
            </a:r>
            <a:r>
              <a:rPr lang="zh-TW" altLang="en-US" dirty="0"/>
              <a:t>資料運算完則存回記憶體，</a:t>
            </a:r>
            <a:r>
              <a:rPr lang="en-US" altLang="zh-TW" dirty="0"/>
              <a:t>RU</a:t>
            </a:r>
            <a:r>
              <a:rPr lang="zh-TW" altLang="en-US" dirty="0"/>
              <a:t>中的</a:t>
            </a:r>
            <a:r>
              <a:rPr lang="en-US" altLang="zh-TW" dirty="0"/>
              <a:t>2</a:t>
            </a:r>
            <a:r>
              <a:rPr lang="zh-TW" altLang="en-US" dirty="0"/>
              <a:t>與</a:t>
            </a:r>
            <a:r>
              <a:rPr lang="en-US" altLang="zh-TW" dirty="0"/>
              <a:t>3</a:t>
            </a:r>
            <a:r>
              <a:rPr lang="zh-TW" altLang="en-US" dirty="0"/>
              <a:t>資料則送入第二級</a:t>
            </a:r>
            <a:r>
              <a:rPr lang="en-US" altLang="zh-TW" dirty="0"/>
              <a:t>BU</a:t>
            </a:r>
            <a:r>
              <a:rPr lang="zh-TW" altLang="en-US" dirty="0"/>
              <a:t>，運算完後也存回記憶體，這樣的架構可以提升點數多時的平行度，也可以降低記憶體的</a:t>
            </a:r>
            <a:r>
              <a:rPr lang="en-US" altLang="zh-TW" dirty="0"/>
              <a:t>access</a:t>
            </a:r>
            <a:r>
              <a:rPr lang="zh-TW" altLang="en-US" dirty="0"/>
              <a:t>次數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600941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這張圖是我在 </a:t>
            </a:r>
            <a:r>
              <a:rPr lang="en-US" altLang="zh-TW" dirty="0"/>
              <a:t>ML-DSA </a:t>
            </a:r>
            <a:r>
              <a:rPr lang="zh-TW" altLang="en-US" dirty="0"/>
              <a:t>中設計的 </a:t>
            </a:r>
            <a:r>
              <a:rPr lang="en-US" altLang="zh-TW" dirty="0"/>
              <a:t>NTT/INTT </a:t>
            </a:r>
            <a:r>
              <a:rPr lang="zh-TW" altLang="en-US" dirty="0"/>
              <a:t>資料流架構，對應的是點數 </a:t>
            </a:r>
            <a:r>
              <a:rPr lang="en-US" altLang="zh-TW" dirty="0"/>
              <a:t>n = 256</a:t>
            </a:r>
            <a:r>
              <a:rPr lang="zh-TW" altLang="en-US" dirty="0"/>
              <a:t>的統一式 </a:t>
            </a:r>
            <a:r>
              <a:rPr lang="en-US" altLang="zh-TW" dirty="0"/>
              <a:t>MDC </a:t>
            </a:r>
            <a:r>
              <a:rPr lang="zh-TW" altLang="en-US" dirty="0"/>
              <a:t>架構。</a:t>
            </a:r>
          </a:p>
          <a:p>
            <a:r>
              <a:rPr lang="zh-TW" altLang="en-US" dirty="0"/>
              <a:t>因為以</a:t>
            </a:r>
            <a:r>
              <a:rPr lang="en-US" altLang="zh-TW" dirty="0"/>
              <a:t>log2</a:t>
            </a:r>
            <a:r>
              <a:rPr lang="zh-TW" altLang="en-US" dirty="0"/>
              <a:t>為底的</a:t>
            </a:r>
            <a:r>
              <a:rPr lang="en-US" altLang="zh-TW" dirty="0"/>
              <a:t>256</a:t>
            </a:r>
            <a:r>
              <a:rPr lang="zh-TW" altLang="en-US" dirty="0"/>
              <a:t>為</a:t>
            </a:r>
            <a:r>
              <a:rPr lang="en-US" altLang="zh-TW" dirty="0"/>
              <a:t>8</a:t>
            </a:r>
            <a:r>
              <a:rPr lang="zh-TW" altLang="en-US" dirty="0"/>
              <a:t>，所以這個架構中包含 </a:t>
            </a:r>
            <a:r>
              <a:rPr lang="en-US" altLang="zh-TW" dirty="0"/>
              <a:t>8 </a:t>
            </a:r>
            <a:r>
              <a:rPr lang="zh-TW" altLang="en-US" dirty="0"/>
              <a:t>組 </a:t>
            </a:r>
            <a:r>
              <a:rPr lang="en-US" altLang="zh-TW" dirty="0"/>
              <a:t>BU</a:t>
            </a:r>
            <a:r>
              <a:rPr lang="zh-TW" altLang="en-US" dirty="0"/>
              <a:t>（</a:t>
            </a:r>
            <a:r>
              <a:rPr lang="en-US" altLang="zh-TW" dirty="0"/>
              <a:t>Butterfly Unit</a:t>
            </a:r>
            <a:r>
              <a:rPr lang="zh-TW" altLang="en-US" dirty="0"/>
              <a:t>），用來進行基本的蝴蝶運算；另外還有 </a:t>
            </a:r>
            <a:r>
              <a:rPr lang="en-US" altLang="zh-TW" dirty="0"/>
              <a:t>7 </a:t>
            </a:r>
            <a:r>
              <a:rPr lang="zh-TW" altLang="en-US" dirty="0"/>
              <a:t>組 </a:t>
            </a:r>
            <a:r>
              <a:rPr lang="en-US" altLang="zh-TW" dirty="0"/>
              <a:t>RU</a:t>
            </a:r>
            <a:r>
              <a:rPr lang="zh-TW" altLang="en-US" dirty="0"/>
              <a:t>（</a:t>
            </a:r>
            <a:r>
              <a:rPr lang="en-US" altLang="zh-TW" dirty="0"/>
              <a:t>Reordering Unit</a:t>
            </a:r>
            <a:r>
              <a:rPr lang="zh-TW" altLang="en-US" dirty="0"/>
              <a:t>），分別插在 </a:t>
            </a:r>
            <a:r>
              <a:rPr lang="en-US" altLang="zh-TW" dirty="0"/>
              <a:t>BU </a:t>
            </a:r>
            <a:r>
              <a:rPr lang="zh-TW" altLang="en-US" dirty="0"/>
              <a:t>階段之間，用來執行不同深度的資料重排。</a:t>
            </a:r>
          </a:p>
          <a:p>
            <a:r>
              <a:rPr lang="zh-TW" altLang="en-US" dirty="0"/>
              <a:t>這套架構的特色在於，</a:t>
            </a:r>
            <a:r>
              <a:rPr lang="en-US" altLang="zh-TW" dirty="0"/>
              <a:t>NTT </a:t>
            </a:r>
            <a:r>
              <a:rPr lang="zh-TW" altLang="en-US" dirty="0"/>
              <a:t>和 </a:t>
            </a:r>
            <a:r>
              <a:rPr lang="en-US" altLang="zh-TW" dirty="0"/>
              <a:t>INTT </a:t>
            </a:r>
            <a:r>
              <a:rPr lang="zh-TW" altLang="en-US" dirty="0"/>
              <a:t>共用同一組硬體資源，不需要額外複製模組，只需透過方向控制切換資料流即可。圖中的黑色箭頭表示 </a:t>
            </a:r>
            <a:r>
              <a:rPr lang="en-US" altLang="zh-TW" dirty="0"/>
              <a:t>NTT </a:t>
            </a:r>
            <a:r>
              <a:rPr lang="zh-TW" altLang="en-US" dirty="0"/>
              <a:t>模式，資料由左至右依序通過各層 </a:t>
            </a:r>
            <a:r>
              <a:rPr lang="en-US" altLang="zh-TW" dirty="0"/>
              <a:t>BU </a:t>
            </a:r>
            <a:r>
              <a:rPr lang="zh-TW" altLang="en-US" dirty="0"/>
              <a:t>和 </a:t>
            </a:r>
            <a:r>
              <a:rPr lang="en-US" altLang="zh-TW" dirty="0"/>
              <a:t>RU</a:t>
            </a:r>
            <a:r>
              <a:rPr lang="zh-TW" altLang="en-US" dirty="0"/>
              <a:t>；而灰色箭頭表示 </a:t>
            </a:r>
            <a:r>
              <a:rPr lang="en-US" altLang="zh-TW" dirty="0"/>
              <a:t>INTT </a:t>
            </a:r>
            <a:r>
              <a:rPr lang="zh-TW" altLang="en-US" dirty="0"/>
              <a:t>模式，資料方向相反，由右至左傳遞。</a:t>
            </a:r>
          </a:p>
          <a:p>
            <a:r>
              <a:rPr lang="zh-TW" altLang="en-US" dirty="0"/>
              <a:t>上下兩條資料路徑分別代表資料的上半部</a:t>
            </a:r>
            <a:r>
              <a:rPr lang="en-US" altLang="zh-TW" dirty="0" err="1"/>
              <a:t>in_u</a:t>
            </a:r>
            <a:r>
              <a:rPr lang="zh-TW" altLang="en-US" dirty="0"/>
              <a:t>與下半部</a:t>
            </a:r>
            <a:r>
              <a:rPr lang="en-US" altLang="zh-TW" dirty="0" err="1"/>
              <a:t>n_d</a:t>
            </a:r>
            <a:r>
              <a:rPr lang="zh-TW" altLang="en-US" dirty="0"/>
              <a:t>輸入，經過 </a:t>
            </a:r>
            <a:r>
              <a:rPr lang="en-US" altLang="zh-TW" dirty="0"/>
              <a:t>BU </a:t>
            </a:r>
            <a:r>
              <a:rPr lang="zh-TW" altLang="en-US" dirty="0"/>
              <a:t>運算後接上 </a:t>
            </a:r>
            <a:r>
              <a:rPr lang="en-US" altLang="zh-TW" dirty="0"/>
              <a:t>RU </a:t>
            </a:r>
            <a:r>
              <a:rPr lang="zh-TW" altLang="en-US" dirty="0"/>
              <a:t>模組做資料重排，再進行下一層運算。</a:t>
            </a:r>
          </a:p>
          <a:p>
            <a:r>
              <a:rPr lang="zh-TW" altLang="en-US" dirty="0"/>
              <a:t>整體的方向控制由多工器（</a:t>
            </a:r>
            <a:r>
              <a:rPr lang="en-US" altLang="zh-TW" dirty="0"/>
              <a:t>MUX</a:t>
            </a:r>
            <a:r>
              <a:rPr lang="zh-TW" altLang="en-US" dirty="0"/>
              <a:t>）實現，可以根據操作模式自動調整資料流向，非常適合支援 </a:t>
            </a:r>
            <a:r>
              <a:rPr lang="en-US" altLang="zh-TW" dirty="0"/>
              <a:t>NTT/INTT </a:t>
            </a:r>
            <a:r>
              <a:rPr lang="zh-TW" altLang="en-US" dirty="0"/>
              <a:t>的硬體共用與整合。</a:t>
            </a:r>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71964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en-US" altLang="zh-TW" dirty="0"/>
                  <a:t>Butterfly Unit</a:t>
                </a:r>
                <a:r>
                  <a:rPr lang="zh-TW" altLang="en-US" dirty="0"/>
                  <a:t>，也就是蝴蝶運算單元，它是 </a:t>
                </a:r>
                <a:r>
                  <a:rPr lang="en-US" altLang="zh-TW" dirty="0"/>
                  <a:t>NTT </a:t>
                </a:r>
                <a:r>
                  <a:rPr lang="zh-TW" altLang="en-US" dirty="0"/>
                  <a:t>與 </a:t>
                </a:r>
                <a:r>
                  <a:rPr lang="en-US" altLang="zh-TW" dirty="0"/>
                  <a:t>INTT </a:t>
                </a:r>
                <a:r>
                  <a:rPr lang="zh-TW" altLang="en-US" dirty="0"/>
                  <a:t>中非常核心的運算模組，蝴蝶單元的運作原理，是根據 </a:t>
                </a:r>
                <a:r>
                  <a:rPr lang="en-US" altLang="zh-TW" dirty="0"/>
                  <a:t>NTT </a:t>
                </a:r>
                <a:r>
                  <a:rPr lang="zh-TW" altLang="en-US" dirty="0"/>
                  <a:t>運算中的對稱性與奇偶性設計而成</a:t>
                </a:r>
                <a:endParaRPr lang="en-US" altLang="zh-TW" dirty="0"/>
              </a:p>
              <a:p>
                <a:endParaRPr lang="zh-TW" altLang="en-US" dirty="0"/>
              </a:p>
              <a:p>
                <a:r>
                  <a:rPr lang="zh-TW" altLang="en-US" dirty="0"/>
                  <a:t>基本操作是針對一對輸入值 </a:t>
                </a:r>
                <a:r>
                  <a:rPr lang="en-US" altLang="zh-TW" dirty="0"/>
                  <a:t>a</a:t>
                </a:r>
                <a:r>
                  <a:rPr lang="zh-TW" altLang="en-US" dirty="0"/>
                  <a:t>與</a:t>
                </a:r>
                <a:r>
                  <a:rPr lang="en-US" altLang="zh-TW" dirty="0"/>
                  <a:t>B</a:t>
                </a:r>
                <a:r>
                  <a:rPr lang="zh-TW" altLang="en-US" dirty="0"/>
                  <a:t>，搭配旋轉因子</a:t>
                </a:r>
                <a:r>
                  <a:rPr lang="en-US" altLang="zh-TW" dirty="0"/>
                  <a:t>psi</a:t>
                </a:r>
                <a:r>
                  <a:rPr lang="zh-TW" altLang="en-US" dirty="0"/>
                  <a:t>，進行以下</a:t>
                </a:r>
                <a:r>
                  <a:rPr lang="en-US" altLang="zh-TW" dirty="0"/>
                  <a:t>NTT</a:t>
                </a:r>
                <a:r>
                  <a:rPr lang="zh-TW" altLang="en-US" dirty="0"/>
                  <a:t>與</a:t>
                </a:r>
                <a:r>
                  <a:rPr lang="en-US" altLang="zh-TW" dirty="0"/>
                  <a:t>INTT</a:t>
                </a:r>
                <a:r>
                  <a:rPr lang="zh-TW" altLang="en-US" dirty="0"/>
                  <a:t>兩種不同的設計</a:t>
                </a:r>
                <a:r>
                  <a:rPr lang="en-US" altLang="zh-TW" dirty="0"/>
                  <a:t>:</a:t>
                </a:r>
                <a:br>
                  <a:rPr lang="en-US" altLang="zh-TW" dirty="0"/>
                </a:br>
                <a:br>
                  <a:rPr lang="en-US" altLang="zh-TW" dirty="0"/>
                </a:br>
                <a:r>
                  <a:rPr lang="en-US" altLang="zh-TW" dirty="0"/>
                  <a:t>NTT</a:t>
                </a:r>
                <a:r>
                  <a:rPr lang="zh-TW" altLang="en-US" dirty="0"/>
                  <a:t>中輸出</a:t>
                </a:r>
                <a:r>
                  <a:rPr lang="en-US" altLang="zh-TW" dirty="0"/>
                  <a:t>A</a:t>
                </a:r>
                <a:r>
                  <a:rPr lang="zh-TW" altLang="en-US" dirty="0"/>
                  <a:t>為</a:t>
                </a:r>
                <a:r>
                  <a:rPr lang="en-US" altLang="zh-TW" dirty="0"/>
                  <a:t>A+</a:t>
                </a:r>
                <a:r>
                  <a:rPr lang="zh-TW" altLang="en-US" dirty="0"/>
                  <a:t>旋轉因子乘</a:t>
                </a:r>
                <a:r>
                  <a:rPr lang="en-US" altLang="zh-TW" dirty="0"/>
                  <a:t>B</a:t>
                </a:r>
                <a:r>
                  <a:rPr lang="zh-TW" altLang="en-US" dirty="0"/>
                  <a:t>，輸出</a:t>
                </a:r>
                <a:r>
                  <a:rPr lang="en-US" altLang="zh-TW" dirty="0"/>
                  <a:t>B</a:t>
                </a:r>
                <a:r>
                  <a:rPr lang="zh-TW" altLang="en-US" dirty="0"/>
                  <a:t>為</a:t>
                </a:r>
                <a:r>
                  <a:rPr lang="en-US" altLang="zh-TW" dirty="0"/>
                  <a:t>A-</a:t>
                </a:r>
                <a:r>
                  <a:rPr lang="zh-TW" altLang="en-US" dirty="0"/>
                  <a:t>旋轉因子乘</a:t>
                </a:r>
                <a:r>
                  <a:rPr lang="en-US" altLang="zh-TW" dirty="0"/>
                  <a:t>B</a:t>
                </a:r>
                <a:br>
                  <a:rPr lang="en-US" altLang="zh-TW" dirty="0"/>
                </a:br>
                <a:r>
                  <a:rPr lang="en-US" altLang="zh-TW" dirty="0"/>
                  <a:t>INTT</a:t>
                </a:r>
                <a:r>
                  <a:rPr lang="zh-TW" altLang="en-US" dirty="0"/>
                  <a:t>中輸出</a:t>
                </a:r>
                <a:r>
                  <a:rPr lang="en-US" altLang="zh-TW" dirty="0"/>
                  <a:t>A</a:t>
                </a:r>
                <a:r>
                  <a:rPr lang="zh-TW" altLang="en-US" dirty="0"/>
                  <a:t>為</a:t>
                </a:r>
                <a:r>
                  <a:rPr lang="en-US" altLang="zh-TW" dirty="0"/>
                  <a:t>A+B</a:t>
                </a:r>
                <a:r>
                  <a:rPr lang="zh-TW" altLang="en-US" dirty="0"/>
                  <a:t>，輸出</a:t>
                </a:r>
                <a:r>
                  <a:rPr lang="en-US" altLang="zh-TW" dirty="0"/>
                  <a:t>B</a:t>
                </a:r>
                <a:r>
                  <a:rPr lang="zh-TW" altLang="en-US" dirty="0"/>
                  <a:t>為</a:t>
                </a:r>
                <a:r>
                  <a:rPr lang="en-US" altLang="zh-TW" dirty="0"/>
                  <a:t>(A+B)</a:t>
                </a:r>
                <a:r>
                  <a:rPr lang="zh-TW" altLang="en-US" dirty="0"/>
                  <a:t>呈上旋轉因子的反元素</a:t>
                </a:r>
                <a:endParaRPr lang="en-US" altLang="zh-TW" dirty="0"/>
              </a:p>
              <a:p>
                <a:endParaRPr lang="en-US" altLang="zh-TW" dirty="0"/>
              </a:p>
              <a:p>
                <a:r>
                  <a:rPr lang="zh-TW" altLang="en-US" dirty="0"/>
                  <a:t>這兩個結果就構成了蝴蝶結構的輸出。</a:t>
                </a:r>
              </a:p>
              <a:p>
                <a:r>
                  <a:rPr lang="en-US" altLang="zh-TW" dirty="0"/>
                  <a:t>NTT </a:t>
                </a:r>
                <a:r>
                  <a:rPr lang="zh-TW" altLang="en-US" dirty="0"/>
                  <a:t>跟 </a:t>
                </a:r>
                <a:r>
                  <a:rPr lang="en-US" altLang="zh-TW" dirty="0"/>
                  <a:t>INTT </a:t>
                </a:r>
                <a:r>
                  <a:rPr lang="zh-TW" altLang="en-US" dirty="0"/>
                  <a:t>的架構基本上是相似的，差別在於 </a:t>
                </a:r>
                <a:r>
                  <a:rPr lang="en-US" altLang="zh-TW" dirty="0"/>
                  <a:t>INTT </a:t>
                </a:r>
                <a:r>
                  <a:rPr lang="zh-TW" altLang="en-US" dirty="0"/>
                  <a:t>所使用的 </a:t>
                </a:r>
                <a:r>
                  <a:rPr lang="en-US" altLang="zh-TW" dirty="0"/>
                  <a:t>twiddle factor </a:t>
                </a:r>
                <a:r>
                  <a:rPr lang="zh-TW" altLang="en-US" dirty="0"/>
                  <a:t>會換成反元素，而且在 </a:t>
                </a:r>
                <a:r>
                  <a:rPr lang="en-US" altLang="zh-TW" dirty="0"/>
                  <a:t>INTT </a:t>
                </a:r>
                <a:r>
                  <a:rPr lang="zh-TW" altLang="en-US" dirty="0"/>
                  <a:t>的最後還必須乘上一個 </a:t>
                </a:r>
                <a:r>
                  <a:rPr lang="en-US" altLang="zh-TW" dirty="0"/>
                  <a:t>normalization factor</a:t>
                </a:r>
                <a:r>
                  <a:rPr lang="zh-TW" altLang="en-US" dirty="0"/>
                  <a:t>，來完成整體還原。</a:t>
                </a: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在兩個模式下共用加法器、減法器、乘法器以及</a:t>
            </a:r>
            <a:r>
              <a:rPr lang="en-US" altLang="zh-TW" dirty="0"/>
              <a:t>Modular Reduction</a:t>
            </a:r>
            <a:r>
              <a:rPr lang="zh-TW" altLang="en-US" dirty="0"/>
              <a:t>，只有輸入輸出連接不同，以及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sym typeface="Wingdings" panose="05000000000000000000" pitchFamily="2" charset="2"/>
            </a:endParaRPr>
          </a:p>
          <a:p>
            <a:r>
              <a:rPr lang="zh-TW" altLang="en-US" dirty="0">
                <a:sym typeface="Wingdings" panose="05000000000000000000" pitchFamily="2" charset="2"/>
              </a:rPr>
              <a:t>在</a:t>
            </a:r>
            <a:r>
              <a:rPr lang="en-US" altLang="zh-TW" dirty="0">
                <a:sym typeface="Wingdings" panose="05000000000000000000" pitchFamily="2" charset="2"/>
              </a:rPr>
              <a:t>NTT</a:t>
            </a:r>
            <a:r>
              <a:rPr lang="zh-TW" altLang="en-US" dirty="0">
                <a:sym typeface="Wingdings" panose="05000000000000000000" pitchFamily="2" charset="2"/>
              </a:rPr>
              <a:t>模式時</a:t>
            </a:r>
            <a:r>
              <a:rPr lang="en-US" altLang="zh-TW" dirty="0">
                <a:sym typeface="Wingdings" panose="05000000000000000000" pitchFamily="2" charset="2"/>
              </a:rPr>
              <a:t>b</a:t>
            </a:r>
            <a:r>
              <a:rPr lang="zh-TW" altLang="en-US" dirty="0">
                <a:sym typeface="Wingdings" panose="05000000000000000000" pitchFamily="2" charset="2"/>
              </a:rPr>
              <a:t>會先與旋轉因子相乘在經過</a:t>
            </a:r>
            <a:r>
              <a:rPr lang="en-US" altLang="zh-TW" dirty="0">
                <a:sym typeface="Wingdings" panose="05000000000000000000" pitchFamily="2" charset="2"/>
              </a:rPr>
              <a:t>Modular Reduction</a:t>
            </a:r>
            <a:r>
              <a:rPr lang="zh-TW" altLang="en-US" dirty="0">
                <a:sym typeface="Wingdings" panose="05000000000000000000" pitchFamily="2" charset="2"/>
              </a:rPr>
              <a:t>處理，在與</a:t>
            </a:r>
            <a:r>
              <a:rPr lang="en-US" altLang="zh-TW" dirty="0">
                <a:sym typeface="Wingdings" panose="05000000000000000000" pitchFamily="2" charset="2"/>
              </a:rPr>
              <a:t>a</a:t>
            </a:r>
            <a:r>
              <a:rPr lang="zh-TW" altLang="en-US" dirty="0">
                <a:sym typeface="Wingdings" panose="05000000000000000000" pitchFamily="2" charset="2"/>
              </a:rPr>
              <a:t>進行模加與模減處理當作輸出</a:t>
            </a:r>
            <a:endParaRPr lang="en-US" altLang="zh-TW" dirty="0">
              <a:sym typeface="Wingdings" panose="05000000000000000000" pitchFamily="2" charset="2"/>
            </a:endParaRPr>
          </a:p>
          <a:p>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在</a:t>
            </a:r>
            <a:r>
              <a:rPr lang="en-US" altLang="zh-TW" dirty="0">
                <a:sym typeface="Wingdings" panose="05000000000000000000" pitchFamily="2" charset="2"/>
              </a:rPr>
              <a:t>INTT</a:t>
            </a:r>
            <a:r>
              <a:rPr lang="zh-TW" altLang="en-US" dirty="0">
                <a:sym typeface="Wingdings" panose="05000000000000000000" pitchFamily="2" charset="2"/>
              </a:rPr>
              <a:t>模式時</a:t>
            </a:r>
            <a:r>
              <a:rPr lang="en-US" altLang="zh-TW" dirty="0">
                <a:sym typeface="Wingdings" panose="05000000000000000000" pitchFamily="2" charset="2"/>
              </a:rPr>
              <a:t>a</a:t>
            </a:r>
            <a:r>
              <a:rPr lang="zh-TW" altLang="en-US" dirty="0">
                <a:sym typeface="Wingdings" panose="05000000000000000000" pitchFamily="2" charset="2"/>
              </a:rPr>
              <a:t>與</a:t>
            </a:r>
            <a:r>
              <a:rPr lang="en-US" altLang="zh-TW" dirty="0">
                <a:sym typeface="Wingdings" panose="05000000000000000000" pitchFamily="2" charset="2"/>
              </a:rPr>
              <a:t>b</a:t>
            </a:r>
            <a:r>
              <a:rPr lang="zh-TW" altLang="en-US" dirty="0">
                <a:sym typeface="Wingdings" panose="05000000000000000000" pitchFamily="2" charset="2"/>
              </a:rPr>
              <a:t>輸入會先進行模減再與旋轉因子的</a:t>
            </a:r>
            <a:r>
              <a:rPr lang="zh-TW" altLang="en-US" dirty="0"/>
              <a:t>反元素</a:t>
            </a:r>
            <a:r>
              <a:rPr lang="zh-TW" altLang="en-US" dirty="0">
                <a:sym typeface="Wingdings" panose="05000000000000000000" pitchFamily="2" charset="2"/>
              </a:rPr>
              <a:t>相乘後進行</a:t>
            </a:r>
            <a:r>
              <a:rPr lang="en-US" altLang="zh-TW" dirty="0">
                <a:sym typeface="Wingdings" panose="05000000000000000000" pitchFamily="2" charset="2"/>
              </a:rPr>
              <a:t>Modular Reduction</a:t>
            </a:r>
            <a:r>
              <a:rPr lang="zh-TW" altLang="en-US" dirty="0">
                <a:sym typeface="Wingdings" panose="05000000000000000000" pitchFamily="2" charset="2"/>
              </a:rPr>
              <a:t>處理，另外一個輸出則是</a:t>
            </a:r>
            <a:r>
              <a:rPr lang="en-US" altLang="zh-TW" dirty="0">
                <a:sym typeface="Wingdings" panose="05000000000000000000" pitchFamily="2" charset="2"/>
              </a:rPr>
              <a:t>a</a:t>
            </a:r>
            <a:r>
              <a:rPr lang="zh-TW" altLang="en-US" dirty="0">
                <a:sym typeface="Wingdings" panose="05000000000000000000" pitchFamily="2" charset="2"/>
              </a:rPr>
              <a:t>與</a:t>
            </a:r>
            <a:r>
              <a:rPr lang="en-US" altLang="zh-TW" dirty="0">
                <a:sym typeface="Wingdings" panose="05000000000000000000" pitchFamily="2" charset="2"/>
              </a:rPr>
              <a:t>b</a:t>
            </a:r>
            <a:r>
              <a:rPr lang="zh-TW" altLang="en-US" dirty="0">
                <a:sym typeface="Wingdings" panose="05000000000000000000" pitchFamily="2" charset="2"/>
              </a:rPr>
              <a:t>進行模加後輸出</a:t>
            </a:r>
            <a:endParaRPr lang="en-US" altLang="zh-TW" dirty="0">
              <a:sym typeface="Wingdings" panose="05000000000000000000" pitchFamily="2" charset="2"/>
            </a:endParaRPr>
          </a:p>
          <a:p>
            <a:endParaRPr lang="en-US" altLang="zh-CN" dirty="0">
              <a:sym typeface="Wingdings" panose="05000000000000000000" pitchFamily="2" charset="2"/>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43383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因為每一層的 </a:t>
            </a:r>
            <a:r>
              <a:rPr lang="en-US" altLang="zh-TW" dirty="0"/>
              <a:t>Butterfly Unit</a:t>
            </a:r>
            <a:r>
              <a:rPr lang="zh-TW" altLang="en-US" dirty="0"/>
              <a:t>（</a:t>
            </a:r>
            <a:r>
              <a:rPr lang="en-US" altLang="zh-TW" dirty="0"/>
              <a:t>BU</a:t>
            </a:r>
            <a:r>
              <a:rPr lang="zh-TW" altLang="en-US" dirty="0"/>
              <a:t>）輸出資料都具有特定的對稱與交錯順序，所以我們在每一個階段後面都加入了一個對應的 </a:t>
            </a:r>
            <a:r>
              <a:rPr lang="en-US" altLang="zh-TW" dirty="0"/>
              <a:t>Reordering Unit</a:t>
            </a:r>
            <a:r>
              <a:rPr lang="zh-TW" altLang="en-US" dirty="0"/>
              <a:t>，來重新排列資料順序，確保下一層能正確對應輸入。</a:t>
            </a:r>
            <a:endParaRPr lang="en-US" altLang="zh-TW" dirty="0"/>
          </a:p>
          <a:p>
            <a:r>
              <a:rPr lang="zh-TW" altLang="en-US" dirty="0"/>
              <a:t>在整個 </a:t>
            </a:r>
            <a:r>
              <a:rPr lang="en-US" altLang="zh-TW" dirty="0"/>
              <a:t>NTT </a:t>
            </a:r>
            <a:r>
              <a:rPr lang="zh-TW" altLang="en-US" dirty="0"/>
              <a:t>和 </a:t>
            </a:r>
            <a:r>
              <a:rPr lang="en-US" altLang="zh-TW" dirty="0"/>
              <a:t>INTT </a:t>
            </a:r>
            <a:r>
              <a:rPr lang="zh-TW" altLang="en-US" dirty="0"/>
              <a:t>的運算流程中，總共會用到 </a:t>
            </a:r>
            <a:r>
              <a:rPr lang="en-US" altLang="zh-TW" dirty="0"/>
              <a:t>7 </a:t>
            </a:r>
            <a:r>
              <a:rPr lang="zh-TW" altLang="en-US" dirty="0"/>
              <a:t>個這樣的 </a:t>
            </a:r>
            <a:r>
              <a:rPr lang="en-US" altLang="zh-TW" dirty="0" err="1"/>
              <a:t>RUi</a:t>
            </a:r>
            <a:r>
              <a:rPr lang="zh-TW" altLang="en-US" dirty="0"/>
              <a:t>，從第 </a:t>
            </a:r>
            <a:r>
              <a:rPr lang="en-US" altLang="zh-TW" dirty="0"/>
              <a:t>1 </a:t>
            </a:r>
            <a:r>
              <a:rPr lang="zh-TW" altLang="en-US" dirty="0"/>
              <a:t>層到第 </a:t>
            </a:r>
            <a:r>
              <a:rPr lang="en-US" altLang="zh-TW" dirty="0"/>
              <a:t>7 </a:t>
            </a:r>
            <a:r>
              <a:rPr lang="zh-TW" altLang="en-US" dirty="0"/>
              <a:t>層各有一組。</a:t>
            </a:r>
            <a:endParaRPr lang="en-US" altLang="zh-TW" dirty="0"/>
          </a:p>
          <a:p>
            <a:r>
              <a:rPr lang="zh-TW" altLang="en-US" dirty="0"/>
              <a:t>值得注意的是，每一層的 </a:t>
            </a:r>
            <a:r>
              <a:rPr lang="en-US" altLang="zh-TW" dirty="0" err="1"/>
              <a:t>RUi</a:t>
            </a:r>
            <a:r>
              <a:rPr lang="en-US" altLang="zh-TW" dirty="0"/>
              <a:t> </a:t>
            </a:r>
            <a:r>
              <a:rPr lang="zh-TW" altLang="en-US" dirty="0"/>
              <a:t>都有自己的記憶體深度，這是根據演算法的結構特性來設計的：</a:t>
            </a:r>
          </a:p>
          <a:p>
            <a:pPr>
              <a:lnSpc>
                <a:spcPct val="200000"/>
              </a:lnSpc>
            </a:pPr>
            <a:r>
              <a:rPr lang="zh-TW" altLang="en-US" dirty="0"/>
              <a:t>在 </a:t>
            </a:r>
            <a:r>
              <a:rPr lang="en-US" altLang="zh-TW" dirty="0"/>
              <a:t>NTT </a:t>
            </a:r>
            <a:r>
              <a:rPr lang="zh-TW" altLang="en-US" dirty="0"/>
              <a:t>中，第</a:t>
            </a:r>
            <a:r>
              <a:rPr lang="en-US" altLang="zh-TW" dirty="0" err="1"/>
              <a:t>i</a:t>
            </a:r>
            <a:r>
              <a:rPr lang="zh-TW" altLang="en-US" dirty="0"/>
              <a:t>層的記憶體深度是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2×((8−i)−1) </a:t>
            </a:r>
          </a:p>
          <a:p>
            <a:pPr>
              <a:lnSpc>
                <a:spcPct val="200000"/>
              </a:lnSpc>
            </a:pPr>
            <a:r>
              <a:rPr lang="zh-TW" altLang="en-US" dirty="0"/>
              <a:t>而在 </a:t>
            </a:r>
            <a:r>
              <a:rPr lang="en-US" altLang="zh-TW" dirty="0"/>
              <a:t>INTT </a:t>
            </a:r>
            <a:r>
              <a:rPr lang="zh-TW" altLang="en-US" dirty="0"/>
              <a:t>中，則是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2×(i−1)</a:t>
            </a:r>
          </a:p>
          <a:p>
            <a:r>
              <a:rPr lang="zh-TW" altLang="en-US" dirty="0"/>
              <a:t>這樣的深度配置可以確保資料在每一層運算之間都能正確對齊與轉換，達到高效率且正確的模組串接。</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近年來隨著量子電腦的發展，我們熟知的公鑰系統如 </a:t>
            </a:r>
            <a:r>
              <a:rPr lang="en-US" altLang="zh-TW" dirty="0"/>
              <a:t>RSA </a:t>
            </a:r>
            <a:r>
              <a:rPr lang="zh-TW" altLang="en-US" dirty="0"/>
              <a:t>和 </a:t>
            </a:r>
            <a:r>
              <a:rPr lang="en-US" altLang="zh-TW" dirty="0"/>
              <a:t>ECC </a:t>
            </a:r>
            <a:r>
              <a:rPr lang="zh-TW" altLang="en-US" dirty="0"/>
              <a:t>正面臨嚴重威脅，原因在於量子電腦搭配 </a:t>
            </a:r>
            <a:r>
              <a:rPr lang="en-US" altLang="zh-TW" dirty="0"/>
              <a:t>Shor </a:t>
            </a:r>
            <a:r>
              <a:rPr lang="zh-TW" altLang="en-US" dirty="0"/>
              <a:t>演算法，被證明能有效破解這些基於大數分解與橢圓曲線困難性的加密系統。因此，</a:t>
            </a:r>
            <a:r>
              <a:rPr lang="en-US" altLang="zh-TW" dirty="0"/>
              <a:t>NIST </a:t>
            </a:r>
            <a:r>
              <a:rPr lang="zh-TW" altLang="en-US" dirty="0"/>
              <a:t>從 </a:t>
            </a:r>
            <a:r>
              <a:rPr lang="en-US" altLang="zh-TW" dirty="0"/>
              <a:t>2016 </a:t>
            </a:r>
            <a:r>
              <a:rPr lang="zh-TW" altLang="en-US" dirty="0"/>
              <a:t>年起啟動後量子加密標準化流程，在歷經多輪評選後，於 </a:t>
            </a:r>
            <a:r>
              <a:rPr lang="en-US" altLang="zh-TW" dirty="0"/>
              <a:t>2024 </a:t>
            </a:r>
            <a:r>
              <a:rPr lang="zh-TW" altLang="en-US" dirty="0"/>
              <a:t>年確定選出 </a:t>
            </a:r>
            <a:r>
              <a:rPr lang="en-US" altLang="zh-TW" dirty="0"/>
              <a:t>ML-DSA</a:t>
            </a:r>
            <a:r>
              <a:rPr lang="zh-TW" altLang="en-US" dirty="0"/>
              <a:t>作為其中一種數位簽章標準，而其前身為</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40</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整體系統以模組化方式設計，並以面積優化為最優先考量，核心運算模組包含 </a:t>
            </a:r>
            <a:r>
              <a:rPr lang="en-US" altLang="zh-TW" dirty="0"/>
              <a:t>Keccak</a:t>
            </a:r>
            <a:r>
              <a:rPr lang="zh-TW" altLang="en-US" dirty="0"/>
              <a:t>、</a:t>
            </a:r>
            <a:r>
              <a:rPr lang="en-US" altLang="zh-TW" dirty="0"/>
              <a:t>NTT/INTT</a:t>
            </a:r>
            <a:r>
              <a:rPr lang="zh-TW" altLang="en-US" dirty="0"/>
              <a:t>、</a:t>
            </a:r>
            <a:r>
              <a:rPr lang="en-US" altLang="zh-TW" dirty="0"/>
              <a:t>PWM</a:t>
            </a:r>
            <a:r>
              <a:rPr lang="zh-TW" altLang="en-US" dirty="0"/>
              <a:t>、</a:t>
            </a:r>
            <a:r>
              <a:rPr lang="en-US" altLang="zh-TW" dirty="0"/>
              <a:t>Decomposer</a:t>
            </a:r>
            <a:r>
              <a:rPr lang="zh-TW" altLang="en-US" dirty="0"/>
              <a:t>、 </a:t>
            </a:r>
            <a:r>
              <a:rPr lang="en-US" altLang="zh-TW" dirty="0" err="1"/>
              <a:t>MakeHint</a:t>
            </a:r>
            <a:r>
              <a:rPr lang="zh-TW" altLang="en-US" dirty="0"/>
              <a:t>、</a:t>
            </a:r>
            <a:r>
              <a:rPr lang="en-US" altLang="zh-TW" dirty="0" err="1"/>
              <a:t>UseHint</a:t>
            </a:r>
            <a:r>
              <a:rPr lang="en-US" altLang="zh-TW" dirty="0"/>
              <a:t> </a:t>
            </a:r>
            <a:r>
              <a:rPr lang="zh-TW" altLang="en-US" dirty="0"/>
              <a:t>等，並整合資料記憶體（</a:t>
            </a:r>
            <a:r>
              <a:rPr lang="en-US" altLang="zh-TW" dirty="0"/>
              <a:t>Data Mem</a:t>
            </a:r>
            <a:r>
              <a:rPr lang="zh-TW" altLang="en-US" dirty="0"/>
              <a:t>）、</a:t>
            </a:r>
            <a:r>
              <a:rPr lang="en-US" altLang="zh-TW" dirty="0"/>
              <a:t>AXI Stream/Lite </a:t>
            </a:r>
            <a:r>
              <a:rPr lang="zh-TW" altLang="en-US" dirty="0"/>
              <a:t>介面與控 制模組。針對 </a:t>
            </a:r>
            <a:r>
              <a:rPr lang="en-US" altLang="zh-TW" dirty="0"/>
              <a:t>ML-DSA </a:t>
            </a:r>
            <a:r>
              <a:rPr lang="zh-TW" altLang="en-US" dirty="0"/>
              <a:t>三大核心流程：金鑰產生（</a:t>
            </a:r>
            <a:r>
              <a:rPr lang="en-US" altLang="zh-TW" dirty="0" err="1"/>
              <a:t>KeyGen</a:t>
            </a:r>
            <a:r>
              <a:rPr lang="zh-TW" altLang="en-US" dirty="0"/>
              <a:t>）、簽章（</a:t>
            </a:r>
            <a:r>
              <a:rPr lang="en-US" altLang="zh-TW" dirty="0" err="1"/>
              <a:t>SignGen</a:t>
            </a:r>
            <a:r>
              <a:rPr lang="zh-TW" altLang="en-US" dirty="0"/>
              <a:t>）與 驗證（</a:t>
            </a:r>
            <a:r>
              <a:rPr lang="en-US" altLang="zh-TW" dirty="0"/>
              <a:t>Verify</a:t>
            </a:r>
            <a:r>
              <a:rPr lang="zh-TW" altLang="en-US" dirty="0"/>
              <a:t>）皆由有限狀態機（</a:t>
            </a:r>
            <a:r>
              <a:rPr lang="en-US" altLang="zh-TW" dirty="0"/>
              <a:t>Finite State Machine, FSM</a:t>
            </a:r>
            <a:r>
              <a:rPr lang="zh-TW" altLang="en-US" dirty="0"/>
              <a:t>）負責管理執行順序，透過模式控制信號啟動對應功能模組。在設計上，為提升資源使用效率並減少等待延遲， 採用模組共享與時間錯開排程策略，根據不同模式依序調度模組，避免閒置與硬體重複。</a:t>
            </a:r>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t>Keccak </a:t>
            </a:r>
            <a:r>
              <a:rPr lang="zh-TW" altLang="en-US" dirty="0"/>
              <a:t>雜湊模組負責執行種子轉換與隨機資料生成，多項式運算模組（</a:t>
            </a:r>
            <a:r>
              <a:rPr lang="en-US" altLang="zh-TW" dirty="0"/>
              <a:t>NTT </a:t>
            </a:r>
            <a:r>
              <a:rPr lang="zh-TW" altLang="en-US" dirty="0"/>
              <a:t>與 </a:t>
            </a:r>
            <a:r>
              <a:rPr lang="en-US" altLang="zh-TW" dirty="0"/>
              <a:t>PWMAC</a:t>
            </a:r>
            <a:r>
              <a:rPr lang="zh-TW" altLang="en-US" dirty="0"/>
              <a:t>）用於計算 </a:t>
            </a:r>
            <a:r>
              <a:rPr lang="en-US" altLang="zh-TW" dirty="0"/>
              <a:t>t = A · s1 + s2</a:t>
            </a:r>
            <a:r>
              <a:rPr lang="zh-TW" altLang="en-US" dirty="0"/>
              <a:t>，最後將結果進行分解後由編碼模組完成金鑰封 裝，輸出公私鑰。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前六階段主要進行私鑰解碼、雜湊與矩陣生成等前處理，</a:t>
            </a:r>
            <a:r>
              <a:rPr lang="en-US" altLang="zh-TW" dirty="0"/>
              <a:t>Stage 6 </a:t>
            </a:r>
            <a:r>
              <a:rPr lang="zh-TW" altLang="en-US" dirty="0"/>
              <a:t>起則進入重複 嘗試區段。系統透過 </a:t>
            </a:r>
            <a:r>
              <a:rPr lang="en-US" altLang="zh-TW" dirty="0"/>
              <a:t>FSM </a:t>
            </a:r>
            <a:r>
              <a:rPr lang="zh-TW" altLang="en-US" dirty="0"/>
              <a:t>控制判斷是否符合簽章條件，若不滿足則跳回 </a:t>
            </a:r>
            <a:r>
              <a:rPr lang="en-US" altLang="zh-TW" dirty="0"/>
              <a:t>Stage 6 </a:t>
            </a:r>
            <a:r>
              <a:rPr lang="zh-TW" altLang="en-US" dirty="0"/>
              <a:t>進 行新一輪嘗試。當簽章條件成立後，</a:t>
            </a:r>
            <a:r>
              <a:rPr lang="en-US" altLang="zh-TW" dirty="0"/>
              <a:t>Stage 20 </a:t>
            </a:r>
            <a:r>
              <a:rPr lang="zh-TW" altLang="en-US" dirty="0"/>
              <a:t>至 </a:t>
            </a:r>
            <a:r>
              <a:rPr lang="en-US" altLang="zh-TW" dirty="0"/>
              <a:t>Stage 22 </a:t>
            </a:r>
            <a:r>
              <a:rPr lang="zh-TW" altLang="en-US" dirty="0"/>
              <a:t>將 </a:t>
            </a:r>
            <a:r>
              <a:rPr lang="en-US" altLang="zh-TW" dirty="0"/>
              <a:t>(˜c, z, h) </a:t>
            </a:r>
            <a:r>
              <a:rPr lang="zh-TW" altLang="en-US" dirty="0"/>
              <a:t>進行封裝並串流 輸出。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驗證起始階段包括對公鑰與簽章資料解碼、雜湊值計算與 </a:t>
            </a:r>
            <a:r>
              <a:rPr lang="en-US" altLang="zh-TW" dirty="0"/>
              <a:t>challenge </a:t>
            </a:r>
            <a:r>
              <a:rPr lang="zh-TW" altLang="en-US" dirty="0"/>
              <a:t>抽樣。中段 透過 </a:t>
            </a:r>
            <a:r>
              <a:rPr lang="en-US" altLang="zh-TW" dirty="0"/>
              <a:t>NTT </a:t>
            </a:r>
            <a:r>
              <a:rPr lang="zh-TW" altLang="en-US" dirty="0"/>
              <a:t>與 </a:t>
            </a:r>
            <a:r>
              <a:rPr lang="en-US" altLang="zh-TW" dirty="0"/>
              <a:t>PWMAC </a:t>
            </a:r>
            <a:r>
              <a:rPr lang="zh-TW" altLang="en-US" dirty="0"/>
              <a:t>計算 </a:t>
            </a:r>
            <a:r>
              <a:rPr lang="en-US" altLang="zh-TW" dirty="0"/>
              <a:t>w ′ = A · z − c · t1 · 2 d</a:t>
            </a:r>
            <a:r>
              <a:rPr lang="zh-TW" altLang="en-US" dirty="0"/>
              <a:t>，並使用 </a:t>
            </a:r>
            <a:r>
              <a:rPr lang="en-US" altLang="zh-TW" dirty="0" err="1"/>
              <a:t>UseHint</a:t>
            </a:r>
            <a:r>
              <a:rPr lang="en-US" altLang="zh-TW" dirty="0"/>
              <a:t> </a:t>
            </a:r>
            <a:r>
              <a:rPr lang="zh-TW" altLang="en-US" dirty="0"/>
              <a:t>還原出 </a:t>
            </a:r>
            <a:r>
              <a:rPr lang="en-US" altLang="zh-TW" dirty="0"/>
              <a:t>w1</a:t>
            </a:r>
            <a:r>
              <a:rPr lang="zh-TW" altLang="en-US" dirty="0"/>
              <a:t>。最終階 段將重新計算之雜湊與簽章中之 </a:t>
            </a:r>
            <a:r>
              <a:rPr lang="en-US" altLang="zh-TW" dirty="0"/>
              <a:t>c˜</a:t>
            </a:r>
            <a:r>
              <a:rPr lang="zh-TW" altLang="en-US" dirty="0"/>
              <a:t>比對，判定驗證結果。</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r>
              <a:rPr lang="zh-TW" altLang="en-US" dirty="0"/>
              <a:t>這是採樣模組架構，主要接收 </a:t>
            </a:r>
            <a:r>
              <a:rPr lang="en-US" altLang="zh-TW" dirty="0"/>
              <a:t>Keccak </a:t>
            </a:r>
            <a:r>
              <a:rPr lang="zh-TW" altLang="en-US" dirty="0"/>
              <a:t>輸出資料，透過中間的 </a:t>
            </a:r>
            <a:r>
              <a:rPr lang="en-US" altLang="zh-TW" dirty="0"/>
              <a:t>Buffer </a:t>
            </a:r>
            <a:r>
              <a:rPr lang="zh-TW" altLang="en-US" dirty="0"/>
              <a:t>暫存，再依不同模式送到對應模組，例如 </a:t>
            </a:r>
            <a:r>
              <a:rPr lang="en-US" altLang="zh-TW" dirty="0" err="1"/>
              <a:t>ExpandS</a:t>
            </a:r>
            <a:r>
              <a:rPr lang="zh-TW" altLang="en-US" dirty="0"/>
              <a:t>、</a:t>
            </a:r>
            <a:r>
              <a:rPr lang="en-US" altLang="zh-TW" dirty="0" err="1"/>
              <a:t>ExpandA</a:t>
            </a:r>
            <a:r>
              <a:rPr lang="en-US" altLang="zh-TW" dirty="0"/>
              <a:t> </a:t>
            </a:r>
            <a:r>
              <a:rPr lang="zh-TW" altLang="en-US" dirty="0"/>
              <a:t>等。</a:t>
            </a:r>
          </a:p>
          <a:p>
            <a:r>
              <a:rPr lang="en-US" altLang="zh-TW" dirty="0"/>
              <a:t>Controller </a:t>
            </a:r>
            <a:r>
              <a:rPr lang="zh-TW" altLang="en-US" dirty="0"/>
              <a:t>負責切換資料路徑，若 </a:t>
            </a:r>
            <a:r>
              <a:rPr lang="en-US" altLang="zh-TW" dirty="0"/>
              <a:t>buffer </a:t>
            </a:r>
            <a:r>
              <a:rPr lang="zh-TW" altLang="en-US" dirty="0"/>
              <a:t>資料不足，會主動發出 </a:t>
            </a:r>
            <a:r>
              <a:rPr lang="en-US" altLang="zh-TW" dirty="0"/>
              <a:t>squeeze </a:t>
            </a:r>
            <a:r>
              <a:rPr lang="zh-TW" altLang="en-US" dirty="0"/>
              <a:t>請求。</a:t>
            </a:r>
          </a:p>
          <a:p>
            <a:r>
              <a:rPr lang="zh-TW" altLang="en-US" dirty="0"/>
              <a:t>整個架構採共用設計，一組資料通道支援五種採樣模式，有效節省硬體空間。</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r>
              <a:rPr lang="zh-TW" altLang="en-US" dirty="0"/>
              <a:t>這是 </a:t>
            </a:r>
            <a:r>
              <a:rPr lang="en-US" altLang="zh-TW" dirty="0" err="1"/>
              <a:t>ExpandS</a:t>
            </a:r>
            <a:r>
              <a:rPr lang="en-US" altLang="zh-TW" dirty="0"/>
              <a:t> </a:t>
            </a:r>
            <a:r>
              <a:rPr lang="zh-TW" altLang="en-US" dirty="0"/>
              <a:t>模組的架構圖。每次輸入 </a:t>
            </a:r>
            <a:r>
              <a:rPr lang="en-US" altLang="zh-TW" dirty="0"/>
              <a:t>8 </a:t>
            </a:r>
            <a:r>
              <a:rPr lang="zh-TW" altLang="en-US" dirty="0"/>
              <a:t>位元資料會拆成兩組 </a:t>
            </a:r>
            <a:r>
              <a:rPr lang="en-US" altLang="zh-TW" dirty="0"/>
              <a:t>4-bit </a:t>
            </a:r>
            <a:r>
              <a:rPr lang="zh-TW" altLang="en-US" dirty="0"/>
              <a:t>半位元資料，分別送進 </a:t>
            </a:r>
            <a:r>
              <a:rPr lang="en-US" altLang="zh-TW" dirty="0" err="1"/>
              <a:t>CoeffFromHalfByte</a:t>
            </a:r>
            <a:r>
              <a:rPr lang="en-US" altLang="zh-TW" dirty="0"/>
              <a:t> </a:t>
            </a:r>
            <a:r>
              <a:rPr lang="zh-TW" altLang="en-US" dirty="0"/>
              <a:t>模組，將其轉換成 </a:t>
            </a:r>
            <a:r>
              <a:rPr lang="en-US" altLang="zh-TW" dirty="0"/>
              <a:t>[-2, 2] </a:t>
            </a:r>
            <a:r>
              <a:rPr lang="zh-TW" altLang="en-US" dirty="0"/>
              <a:t>範圍的取樣結果。</a:t>
            </a:r>
          </a:p>
          <a:p>
            <a:r>
              <a:rPr lang="zh-TW" altLang="en-US" dirty="0"/>
              <a:t>如果該 </a:t>
            </a:r>
            <a:r>
              <a:rPr lang="en-US" altLang="zh-TW" dirty="0"/>
              <a:t>4-bit </a:t>
            </a:r>
            <a:r>
              <a:rPr lang="zh-TW" altLang="en-US" dirty="0"/>
              <a:t>資料不是無效值（也就是 </a:t>
            </a:r>
            <a:r>
              <a:rPr lang="en-US" altLang="zh-TW" dirty="0"/>
              <a:t>15</a:t>
            </a:r>
            <a:r>
              <a:rPr lang="zh-TW" altLang="en-US" dirty="0"/>
              <a:t>），就會被視為有效採樣，對應的計數會累加到 </a:t>
            </a:r>
            <a:r>
              <a:rPr lang="en-US" altLang="zh-TW" dirty="0" err="1"/>
              <a:t>j_plus_num</a:t>
            </a:r>
            <a:r>
              <a:rPr lang="zh-TW" altLang="en-US" dirty="0"/>
              <a:t>。</a:t>
            </a:r>
          </a:p>
          <a:p>
            <a:r>
              <a:rPr lang="zh-TW" altLang="en-US" dirty="0"/>
              <a:t>這整個流程是透過查表（</a:t>
            </a:r>
            <a:r>
              <a:rPr lang="en-US" altLang="zh-TW" dirty="0"/>
              <a:t>LUT</a:t>
            </a:r>
            <a:r>
              <a:rPr lang="zh-TW" altLang="en-US" dirty="0"/>
              <a:t>）方式實現，最終會輸出兩筆擴展後的結果，對應到 </a:t>
            </a:r>
            <a:r>
              <a:rPr lang="en-US" altLang="zh-TW" dirty="0"/>
              <a:t>z0 </a:t>
            </a:r>
            <a:r>
              <a:rPr lang="zh-TW" altLang="en-US" dirty="0"/>
              <a:t>和 </a:t>
            </a:r>
            <a:r>
              <a:rPr lang="en-US" altLang="zh-TW" dirty="0"/>
              <a:t>z1</a:t>
            </a:r>
            <a:r>
              <a:rPr lang="zh-TW" altLang="en-US" dirty="0"/>
              <a:t>。</a:t>
            </a:r>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r>
              <a:rPr lang="zh-TW" altLang="en-US" dirty="0"/>
              <a:t>這是 </a:t>
            </a:r>
            <a:r>
              <a:rPr lang="en-US" altLang="zh-TW" dirty="0" err="1"/>
              <a:t>ExpandA</a:t>
            </a:r>
            <a:r>
              <a:rPr lang="en-US" altLang="zh-TW" dirty="0"/>
              <a:t> </a:t>
            </a:r>
            <a:r>
              <a:rPr lang="zh-TW" altLang="en-US" dirty="0"/>
              <a:t>模組的資料抽取邏輯，每次會輸入 </a:t>
            </a:r>
            <a:r>
              <a:rPr lang="en-US" altLang="zh-TW" dirty="0"/>
              <a:t>48 </a:t>
            </a:r>
            <a:r>
              <a:rPr lang="zh-TW" altLang="en-US" dirty="0"/>
              <a:t>位元資料，對應兩組 </a:t>
            </a:r>
            <a:r>
              <a:rPr lang="en-US" altLang="zh-TW" dirty="0"/>
              <a:t>24-bit </a:t>
            </a:r>
            <a:r>
              <a:rPr lang="zh-TW" altLang="en-US" dirty="0"/>
              <a:t>的樣本。</a:t>
            </a:r>
          </a:p>
          <a:p>
            <a:r>
              <a:rPr lang="zh-TW" altLang="en-US" dirty="0"/>
              <a:t>這兩組資料都會拿去跟模數 </a:t>
            </a:r>
            <a:r>
              <a:rPr lang="en-US" altLang="zh-TW" dirty="0"/>
              <a:t>$q = 8380417$ </a:t>
            </a:r>
            <a:r>
              <a:rPr lang="zh-TW" altLang="en-US" dirty="0"/>
              <a:t>做比較，判斷是否為有效樣本。若小於 </a:t>
            </a:r>
            <a:r>
              <a:rPr lang="en-US" altLang="zh-TW" dirty="0"/>
              <a:t>$q$</a:t>
            </a:r>
            <a:r>
              <a:rPr lang="zh-TW" altLang="en-US" dirty="0"/>
              <a:t>，就會被送到輸出端 </a:t>
            </a:r>
            <a:r>
              <a:rPr lang="en-US" altLang="zh-TW" dirty="0"/>
              <a:t>A0 </a:t>
            </a:r>
            <a:r>
              <a:rPr lang="zh-TW" altLang="en-US" dirty="0"/>
              <a:t>或 </a:t>
            </a:r>
            <a:r>
              <a:rPr lang="en-US" altLang="zh-TW" dirty="0"/>
              <a:t>A1</a:t>
            </a:r>
            <a:r>
              <a:rPr lang="zh-TW" altLang="en-US" dirty="0"/>
              <a:t>，同時 </a:t>
            </a:r>
            <a:r>
              <a:rPr lang="en-US" altLang="zh-TW" dirty="0" err="1"/>
              <a:t>j_plus_num</a:t>
            </a:r>
            <a:r>
              <a:rPr lang="en-US" altLang="zh-TW" dirty="0"/>
              <a:t> </a:t>
            </a:r>
            <a:r>
              <a:rPr lang="zh-TW" altLang="en-US" dirty="0"/>
              <a:t>也會記錄下這次成功的樣本數。</a:t>
            </a:r>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r>
              <a:rPr lang="zh-TW" altLang="en-US" dirty="0"/>
              <a:t>這是 </a:t>
            </a:r>
            <a:r>
              <a:rPr lang="en-US" altLang="zh-TW" dirty="0" err="1"/>
              <a:t>ExpandMASK</a:t>
            </a:r>
            <a:r>
              <a:rPr lang="en-US" altLang="zh-TW" dirty="0"/>
              <a:t> </a:t>
            </a:r>
            <a:r>
              <a:rPr lang="zh-TW" altLang="en-US" dirty="0"/>
              <a:t>模組的結構圖。每次會輸入兩筆 </a:t>
            </a:r>
            <a:r>
              <a:rPr lang="en-US" altLang="zh-TW" dirty="0"/>
              <a:t>18-bit </a:t>
            </a:r>
            <a:r>
              <a:rPr lang="zh-TW" altLang="en-US" dirty="0"/>
              <a:t>資料，總共 </a:t>
            </a:r>
            <a:r>
              <a:rPr lang="en-US" altLang="zh-TW" dirty="0"/>
              <a:t>36 bits</a:t>
            </a:r>
            <a:r>
              <a:rPr lang="zh-TW" altLang="en-US" dirty="0"/>
              <a:t>。</a:t>
            </a:r>
            <a:r>
              <a:rPr lang="zh-TW" altLang="en-US" b="0" i="0" dirty="0">
                <a:solidFill>
                  <a:srgbClr val="262626"/>
                </a:solidFill>
                <a:effectLst/>
                <a:latin typeface="-apple-system"/>
              </a:rPr>
              <a:t>大於</a:t>
            </a:r>
            <a:r>
              <a:rPr lang="en-US" altLang="zh-TW" dirty="0"/>
              <a:t>2^{17}$</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域下的負數。小於</a:t>
            </a:r>
            <a:r>
              <a:rPr lang="en-US" altLang="zh-TW" dirty="0"/>
              <a:t>2^{17}$</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dirty="0"/>
              <a:t>2^{17}$</a:t>
            </a:r>
            <a:r>
              <a:rPr lang="zh-TW" altLang="en-US" b="0" i="0" dirty="0">
                <a:solidFill>
                  <a:srgbClr val="262626"/>
                </a:solidFill>
                <a:effectLst/>
                <a:latin typeface="-apple-system"/>
                <a:sym typeface="Wingdings" panose="05000000000000000000" pitchFamily="2" charset="2"/>
              </a:rPr>
              <a:t>相減會得到正數，因此直接和</a:t>
            </a:r>
            <a:r>
              <a:rPr lang="en-US" altLang="zh-TW" dirty="0"/>
              <a:t>2^{17}$</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r>
              <a:rPr lang="zh-TW" altLang="en-US" dirty="0"/>
              <a:t>由於每次固定產出兩筆有效資料，因此 </a:t>
            </a:r>
            <a:r>
              <a:rPr lang="en-US" altLang="zh-TW" dirty="0" err="1"/>
              <a:t>j_plus_num</a:t>
            </a:r>
            <a:r>
              <a:rPr lang="en-US" altLang="zh-TW" dirty="0"/>
              <a:t> </a:t>
            </a:r>
            <a:r>
              <a:rPr lang="zh-TW" altLang="en-US" dirty="0"/>
              <a:t>都設為 </a:t>
            </a:r>
            <a:r>
              <a:rPr lang="en-US" altLang="zh-TW" dirty="0"/>
              <a:t>2</a:t>
            </a:r>
            <a:r>
              <a:rPr lang="zh-TW" altLang="en-US" dirty="0"/>
              <a:t>。</a:t>
            </a:r>
            <a:endParaRPr lang="en-US" altLang="zh-TW" dirty="0"/>
          </a:p>
          <a:p>
            <a:pPr marL="685800" lvl="1"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r>
              <a:rPr lang="zh-TW" altLang="en-US" dirty="0"/>
              <a:t>這是 </a:t>
            </a:r>
            <a:r>
              <a:rPr lang="en-US" altLang="zh-TW" dirty="0" err="1"/>
              <a:t>SampleInBall</a:t>
            </a:r>
            <a:r>
              <a:rPr lang="en-US" altLang="zh-TW" dirty="0"/>
              <a:t> </a:t>
            </a:r>
            <a:r>
              <a:rPr lang="zh-TW" altLang="en-US" dirty="0"/>
              <a:t>模組的控制流程，每次會接收一筆 </a:t>
            </a:r>
            <a:r>
              <a:rPr lang="en-US" altLang="zh-TW" dirty="0"/>
              <a:t>8-bit </a:t>
            </a:r>
            <a:r>
              <a:rPr lang="zh-TW" altLang="en-US" dirty="0"/>
              <a:t>資料，搭配先前從 </a:t>
            </a:r>
            <a:r>
              <a:rPr lang="en-US" altLang="zh-TW" dirty="0"/>
              <a:t>64-bit </a:t>
            </a:r>
            <a:r>
              <a:rPr lang="zh-TW" altLang="en-US" dirty="0"/>
              <a:t>隨機資料中產生的控制向量 </a:t>
            </a:r>
            <a:r>
              <a:rPr lang="en-US" altLang="zh-TW" dirty="0"/>
              <a:t>$H$</a:t>
            </a:r>
            <a:r>
              <a:rPr lang="zh-TW" altLang="en-US" dirty="0"/>
              <a:t>。</a:t>
            </a:r>
          </a:p>
          <a:p>
            <a:r>
              <a:rPr lang="zh-TW" altLang="en-US" dirty="0"/>
              <a:t>模組會用其中的 </a:t>
            </a:r>
            <a:r>
              <a:rPr lang="en-US" altLang="zh-TW" dirty="0"/>
              <a:t>$H[0]$ </a:t>
            </a:r>
            <a:r>
              <a:rPr lang="zh-TW" altLang="en-US" dirty="0"/>
              <a:t>作為目前這筆資料的方向指示，再根據目前的 </a:t>
            </a:r>
            <a:r>
              <a:rPr lang="en-US" altLang="zh-TW" dirty="0"/>
              <a:t>index </a:t>
            </a:r>
            <a:r>
              <a:rPr lang="zh-TW" altLang="en-US" dirty="0"/>
              <a:t>值 </a:t>
            </a:r>
            <a:r>
              <a:rPr lang="en-US" altLang="zh-TW" dirty="0"/>
              <a:t>$</a:t>
            </a:r>
            <a:r>
              <a:rPr lang="en-US" altLang="zh-TW" dirty="0" err="1"/>
              <a:t>i</a:t>
            </a:r>
            <a:r>
              <a:rPr lang="en-US" altLang="zh-TW" dirty="0"/>
              <a:t>$ </a:t>
            </a:r>
            <a:r>
              <a:rPr lang="zh-TW" altLang="en-US" dirty="0"/>
              <a:t>和目標 </a:t>
            </a:r>
            <a:r>
              <a:rPr lang="en-US" altLang="zh-TW" dirty="0"/>
              <a:t>$j$ </a:t>
            </a:r>
            <a:r>
              <a:rPr lang="zh-TW" altLang="en-US" dirty="0"/>
              <a:t>來判斷是否接受這筆樣本。</a:t>
            </a:r>
          </a:p>
          <a:p>
            <a:r>
              <a:rPr lang="zh-TW" altLang="en-US" dirty="0"/>
              <a:t>如果合格，系統就根據 </a:t>
            </a:r>
            <a:r>
              <a:rPr lang="en-US" altLang="zh-TW" dirty="0"/>
              <a:t>$H[0]$ </a:t>
            </a:r>
            <a:r>
              <a:rPr lang="zh-TW" altLang="en-US" dirty="0"/>
              <a:t>決定要寫入常數 </a:t>
            </a:r>
            <a:r>
              <a:rPr lang="en-US" altLang="zh-TW" dirty="0"/>
              <a:t>1 </a:t>
            </a:r>
            <a:r>
              <a:rPr lang="zh-TW" altLang="en-US" dirty="0"/>
              <a:t>還是 </a:t>
            </a:r>
            <a:r>
              <a:rPr lang="en-US" altLang="zh-TW" dirty="0"/>
              <a:t>$q-1$</a:t>
            </a:r>
            <a:r>
              <a:rPr lang="zh-TW" altLang="en-US" dirty="0"/>
              <a:t>，並同步從記憶體抓出對應原始位置的資料完成更新。每筆資料的結果也會標示在 </a:t>
            </a:r>
            <a:r>
              <a:rPr lang="en-US" altLang="zh-TW" dirty="0" err="1"/>
              <a:t>j_plus_num</a:t>
            </a:r>
            <a:r>
              <a:rPr lang="zh-TW" altLang="en-US" dirty="0"/>
              <a:t>。</a:t>
            </a:r>
          </a:p>
          <a:p>
            <a:r>
              <a:rPr lang="zh-TW" altLang="en-US" dirty="0"/>
              <a:t>整體設計確保每次只產出一筆有效樣本，並維持正確的隨機性與索引更新。</a:t>
            </a:r>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是一種用於抵抗量子攻擊的數位簽章機制，其核心安全性是建立在模組格子問題的最壞情況困難性之上，包括：</a:t>
            </a:r>
          </a:p>
          <a:p>
            <a:r>
              <a:rPr lang="en-US" altLang="zh-TW" b="1" dirty="0"/>
              <a:t>MLWE </a:t>
            </a:r>
            <a:r>
              <a:rPr lang="zh-TW" altLang="en-US" b="1" dirty="0"/>
              <a:t>問題</a:t>
            </a:r>
            <a:r>
              <a:rPr lang="zh-TW" altLang="en-US" dirty="0"/>
              <a:t>（</a:t>
            </a:r>
            <a:r>
              <a:rPr lang="en-US" altLang="zh-TW" dirty="0"/>
              <a:t>Module Learning with Errors</a:t>
            </a:r>
            <a:r>
              <a:rPr lang="zh-TW" altLang="en-US" dirty="0"/>
              <a:t>），主要用於防止私鑰被攻擊者還原；</a:t>
            </a:r>
          </a:p>
          <a:p>
            <a:r>
              <a:rPr lang="en-US" altLang="zh-TW" b="1" dirty="0" err="1"/>
              <a:t>SelfTarget</a:t>
            </a:r>
            <a:r>
              <a:rPr lang="en-US" altLang="zh-TW" b="1" dirty="0"/>
              <a:t>-MSIS </a:t>
            </a:r>
            <a:r>
              <a:rPr lang="zh-TW" altLang="en-US" b="1" dirty="0"/>
              <a:t>問題</a:t>
            </a:r>
            <a:r>
              <a:rPr lang="zh-TW" altLang="en-US" dirty="0"/>
              <a:t>（</a:t>
            </a:r>
            <a:r>
              <a:rPr lang="en-US" altLang="zh-TW" dirty="0"/>
              <a:t>Self-Targeted Module Shortest Integer Solution</a:t>
            </a:r>
            <a:r>
              <a:rPr lang="zh-TW" altLang="en-US" dirty="0"/>
              <a:t>），則用於防止簽章偽造。</a:t>
            </a:r>
            <a:endParaRPr lang="en-US" altLang="zh-TW" dirty="0"/>
          </a:p>
          <a:p>
            <a:endParaRPr lang="zh-TW" altLang="en-US" dirty="0"/>
          </a:p>
          <a:p>
            <a:r>
              <a:rPr lang="en-US" altLang="zh-TW" dirty="0"/>
              <a:t>ML-DSA </a:t>
            </a:r>
            <a:r>
              <a:rPr lang="zh-TW" altLang="en-US" dirty="0"/>
              <a:t>採用了 </a:t>
            </a:r>
            <a:r>
              <a:rPr lang="en-US" altLang="zh-TW" b="1" dirty="0"/>
              <a:t>Fiat-Shamir with Aborts</a:t>
            </a:r>
            <a:r>
              <a:rPr lang="en-US" altLang="zh-TW" dirty="0"/>
              <a:t> </a:t>
            </a:r>
            <a:r>
              <a:rPr lang="zh-TW" altLang="en-US" dirty="0"/>
              <a:t>的設計，使得整體簽章流程可以在非互動的情況下完成。</a:t>
            </a:r>
            <a:endParaRPr lang="en-US" altLang="zh-TW" dirty="0"/>
          </a:p>
          <a:p>
            <a:endParaRPr lang="zh-TW" altLang="en-US" dirty="0"/>
          </a:p>
          <a:p>
            <a:r>
              <a:rPr lang="zh-TW" altLang="en-US" dirty="0"/>
              <a:t>在隨機性方面，搭配拒絕採樣（</a:t>
            </a:r>
            <a:r>
              <a:rPr lang="en-US" altLang="zh-TW" dirty="0"/>
              <a:t>Rejection Sampling</a:t>
            </a:r>
            <a:r>
              <a:rPr lang="zh-TW" altLang="en-US" dirty="0"/>
              <a:t>）確保簽名範圍內的正確性，這也使其實作能以常數時間完成。</a:t>
            </a:r>
            <a:endParaRPr lang="en-US" altLang="zh-TW" dirty="0"/>
          </a:p>
          <a:p>
            <a:endParaRPr lang="zh-TW" altLang="en-US" dirty="0"/>
          </a:p>
          <a:p>
            <a:r>
              <a:rPr lang="en-US" altLang="zh-TW" dirty="0"/>
              <a:t>ML-DSA </a:t>
            </a:r>
            <a:r>
              <a:rPr lang="zh-TW" altLang="en-US" dirty="0"/>
              <a:t>的優點包括：</a:t>
            </a:r>
            <a:r>
              <a:rPr lang="zh-TW" altLang="en-US" b="1" dirty="0"/>
              <a:t>快速的算術運算、高效的加密性能，以及緊湊的簽章大小</a:t>
            </a:r>
            <a:r>
              <a:rPr lang="zh-TW" altLang="en-US" dirty="0"/>
              <a:t>，非常適合部署在嵌入式裝置與資源受限的環境中。</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r>
              <a:rPr lang="zh-TW" altLang="en-US" dirty="0"/>
              <a:t>整個設計支援向量乘法與加法操作，是系統中計算核心之一。</a:t>
            </a:r>
          </a:p>
          <a:p>
            <a:r>
              <a:rPr lang="zh-TW" altLang="en-US" dirty="0"/>
              <a:t>它包含兩組資料通道（</a:t>
            </a:r>
            <a:r>
              <a:rPr lang="en-US" altLang="zh-TW" dirty="0"/>
              <a:t>a </a:t>
            </a:r>
            <a:r>
              <a:rPr lang="zh-TW" altLang="en-US" dirty="0"/>
              <a:t>組與 </a:t>
            </a:r>
            <a:r>
              <a:rPr lang="en-US" altLang="zh-TW" dirty="0"/>
              <a:t>b </a:t>
            </a:r>
            <a:r>
              <a:rPr lang="zh-TW" altLang="en-US" dirty="0"/>
              <a:t>組）</a:t>
            </a:r>
          </a:p>
          <a:p>
            <a:r>
              <a:rPr lang="zh-TW" altLang="en-US" dirty="0"/>
              <a:t>這個模組特別支援三種操作模式，包括：</a:t>
            </a:r>
          </a:p>
          <a:p>
            <a:r>
              <a:rPr lang="zh-TW" altLang="en-US" dirty="0"/>
              <a:t>矩陣與向量的乘加（</a:t>
            </a:r>
            <a:r>
              <a:rPr lang="en-US" altLang="zh-TW" dirty="0"/>
              <a:t>MATRIX_VECTOR</a:t>
            </a:r>
            <a:r>
              <a:rPr lang="zh-TW" altLang="en-US" dirty="0"/>
              <a:t>）、</a:t>
            </a:r>
          </a:p>
          <a:p>
            <a:r>
              <a:rPr lang="zh-TW" altLang="en-US" dirty="0"/>
              <a:t>純量與向量的乘法（</a:t>
            </a:r>
            <a:r>
              <a:rPr lang="en-US" altLang="zh-TW" dirty="0"/>
              <a:t>SCALAR_VECTOR</a:t>
            </a:r>
            <a:r>
              <a:rPr lang="zh-TW" altLang="en-US" dirty="0"/>
              <a:t>）、</a:t>
            </a:r>
          </a:p>
          <a:p>
            <a:r>
              <a:rPr lang="zh-TW" altLang="en-US" dirty="0"/>
              <a:t>兩向量的加法（</a:t>
            </a:r>
            <a:r>
              <a:rPr lang="en-US" altLang="zh-TW" dirty="0"/>
              <a:t>ADD_VECTOR</a:t>
            </a:r>
            <a:r>
              <a:rPr lang="zh-TW" altLang="en-US" dirty="0"/>
              <a:t>）。</a:t>
            </a:r>
          </a:p>
          <a:p>
            <a:r>
              <a:rPr lang="zh-TW" altLang="en-US" dirty="0"/>
              <a:t>整個流程會根據控制訊號自動切換操作模式，並透過多工器選擇輸出對應的乘積或累加結果。最後再透過 </a:t>
            </a:r>
            <a:r>
              <a:rPr lang="en-US" altLang="zh-TW" dirty="0" err="1"/>
              <a:t>out_a</a:t>
            </a:r>
            <a:r>
              <a:rPr lang="en-US" altLang="zh-TW" dirty="0"/>
              <a:t> </a:t>
            </a:r>
            <a:r>
              <a:rPr lang="zh-TW" altLang="en-US" dirty="0"/>
              <a:t>與 </a:t>
            </a:r>
            <a:r>
              <a:rPr lang="en-US" altLang="zh-TW" dirty="0" err="1"/>
              <a:t>out_b</a:t>
            </a:r>
            <a:r>
              <a:rPr lang="en-US" altLang="zh-TW" dirty="0"/>
              <a:t> </a:t>
            </a:r>
            <a:r>
              <a:rPr lang="zh-TW" altLang="en-US" dirty="0"/>
              <a:t>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21BD9-4DA1-64A5-B641-BA4E9B11DD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E81834-6102-C046-5B5E-1C2CDB0022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14F3A2-A85A-BC34-BC27-3E87002DDF5A}"/>
              </a:ext>
            </a:extLst>
          </p:cNvPr>
          <p:cNvSpPr>
            <a:spLocks noGrp="1"/>
          </p:cNvSpPr>
          <p:nvPr>
            <p:ph type="body" idx="1"/>
          </p:nvPr>
        </p:nvSpPr>
        <p:spPr/>
        <p:txBody>
          <a:bodyPr/>
          <a:lstStyle/>
          <a:p>
            <a:r>
              <a:rPr lang="zh-TW" altLang="en-US" dirty="0"/>
              <a:t>本模組主要功能是將系統中產生的多項變數進行</a:t>
            </a:r>
            <a:r>
              <a:rPr lang="zh-TW" altLang="en-US" b="1" dirty="0"/>
              <a:t>格式化封裝與壓縮編碼</a:t>
            </a:r>
            <a:r>
              <a:rPr lang="zh-TW" altLang="en-US" dirty="0"/>
              <a:t>，轉換成固定 </a:t>
            </a:r>
            <a:r>
              <a:rPr lang="en-US" altLang="zh-TW" dirty="0"/>
              <a:t>64 </a:t>
            </a:r>
            <a:r>
              <a:rPr lang="zh-TW" altLang="en-US" dirty="0"/>
              <a:t>位元的封包格式，並搭配 </a:t>
            </a:r>
            <a:r>
              <a:rPr lang="en-US" altLang="zh-TW" dirty="0"/>
              <a:t>AXI4-Stream </a:t>
            </a:r>
            <a:r>
              <a:rPr lang="zh-TW" altLang="en-US" dirty="0"/>
              <a:t>傳輸介面進行資料輸出。這個設計主要是為了後續整合串流傳輸與平台通訊。</a:t>
            </a:r>
          </a:p>
          <a:p>
            <a:r>
              <a:rPr lang="zh-TW" altLang="en-US" dirty="0"/>
              <a:t>我們模組支援多種不同位元長度的變數，例如 </a:t>
            </a:r>
            <a:r>
              <a:rPr lang="en-US" altLang="zh-TW" dirty="0"/>
              <a:t>t0, t1, s1, s2, w1, z </a:t>
            </a:r>
            <a:r>
              <a:rPr lang="zh-TW" altLang="en-US" dirty="0"/>
              <a:t>等，原始資料長度為 </a:t>
            </a:r>
            <a:r>
              <a:rPr lang="en-US" altLang="zh-TW" dirty="0"/>
              <a:t>23 </a:t>
            </a:r>
            <a:r>
              <a:rPr lang="zh-TW" altLang="en-US" dirty="0"/>
              <a:t>位元，我們會先經過一段處理流程轉換為符合對應封裝格式的位元數，最後再打包成 </a:t>
            </a:r>
            <a:r>
              <a:rPr lang="en-US" altLang="zh-TW" dirty="0"/>
              <a:t>64-bit </a:t>
            </a:r>
            <a:r>
              <a:rPr lang="zh-TW" altLang="en-US" dirty="0"/>
              <a:t>輸出格式。</a:t>
            </a:r>
          </a:p>
        </p:txBody>
      </p:sp>
      <p:sp>
        <p:nvSpPr>
          <p:cNvPr id="4" name="灯片编号占位符 3">
            <a:extLst>
              <a:ext uri="{FF2B5EF4-FFF2-40B4-BE49-F238E27FC236}">
                <a16:creationId xmlns:a16="http://schemas.microsoft.com/office/drawing/2014/main" id="{DB0CB435-C7D3-5468-0E26-19288A05DD18}"/>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2213702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46371-B969-BF3D-00E2-BF9EDE84ED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BC64E4-100E-AAC6-D281-237D2546586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E693DD-269F-28C0-F32D-7A0739A262DC}"/>
              </a:ext>
            </a:extLst>
          </p:cNvPr>
          <p:cNvSpPr>
            <a:spLocks noGrp="1"/>
          </p:cNvSpPr>
          <p:nvPr>
            <p:ph type="body" idx="1"/>
          </p:nvPr>
        </p:nvSpPr>
        <p:spPr/>
        <p:txBody>
          <a:bodyPr/>
          <a:lstStyle/>
          <a:p>
            <a:r>
              <a:rPr lang="zh-TW" altLang="en-US" dirty="0"/>
              <a:t>這邊是我們解碼模組的設計，它主要負責把壓縮過的資料還原成原本演算法所需要的格式。</a:t>
            </a:r>
            <a:br>
              <a:rPr lang="zh-TW" altLang="en-US" dirty="0"/>
            </a:br>
            <a:r>
              <a:rPr lang="zh-TW" altLang="en-US" dirty="0"/>
              <a:t>輸入會是從編碼模組輸出的 </a:t>
            </a:r>
            <a:r>
              <a:rPr lang="en-US" altLang="zh-TW" dirty="0"/>
              <a:t>64 </a:t>
            </a:r>
            <a:r>
              <a:rPr lang="zh-TW" altLang="en-US" dirty="0"/>
              <a:t>位元封裝資料，經過 </a:t>
            </a:r>
            <a:r>
              <a:rPr lang="en-US" altLang="zh-TW" dirty="0"/>
              <a:t>SIPO </a:t>
            </a:r>
            <a:r>
              <a:rPr lang="zh-TW" altLang="en-US" dirty="0"/>
              <a:t>組件轉換成一筆一筆 </a:t>
            </a:r>
            <a:r>
              <a:rPr lang="en-US" altLang="zh-TW" dirty="0"/>
              <a:t>46 </a:t>
            </a:r>
            <a:r>
              <a:rPr lang="zh-TW" altLang="en-US" dirty="0"/>
              <a:t>位元的資料進來。</a:t>
            </a:r>
          </a:p>
          <a:p>
            <a:r>
              <a:rPr lang="zh-TW" altLang="en-US" dirty="0"/>
              <a:t>接著，這筆資料會依據控制訊號 </a:t>
            </a:r>
            <a:r>
              <a:rPr lang="en-US" altLang="zh-TW" dirty="0" err="1"/>
              <a:t>decode_mode</a:t>
            </a:r>
            <a:r>
              <a:rPr lang="en-US" altLang="zh-TW" dirty="0"/>
              <a:t> </a:t>
            </a:r>
            <a:r>
              <a:rPr lang="zh-TW" altLang="en-US" dirty="0"/>
              <a:t>來選擇對應的解碼方式，對應的格式有六種，像是 </a:t>
            </a:r>
            <a:r>
              <a:rPr lang="en-US" altLang="zh-TW" dirty="0"/>
              <a:t>t₀</a:t>
            </a:r>
            <a:r>
              <a:rPr lang="zh-TW" altLang="en-US" dirty="0"/>
              <a:t>、</a:t>
            </a:r>
            <a:r>
              <a:rPr lang="en-US" altLang="zh-TW" dirty="0"/>
              <a:t>t₁</a:t>
            </a:r>
            <a:r>
              <a:rPr lang="zh-TW" altLang="en-US" dirty="0"/>
              <a:t>、</a:t>
            </a:r>
            <a:r>
              <a:rPr lang="en-US" altLang="zh-TW" dirty="0"/>
              <a:t>s₁/s₂</a:t>
            </a:r>
            <a:r>
              <a:rPr lang="zh-TW" altLang="en-US" dirty="0"/>
              <a:t>、</a:t>
            </a:r>
            <a:r>
              <a:rPr lang="en-US" altLang="zh-TW" dirty="0"/>
              <a:t>w₁</a:t>
            </a:r>
            <a:r>
              <a:rPr lang="zh-TW" altLang="en-US" dirty="0"/>
              <a:t>、</a:t>
            </a:r>
            <a:r>
              <a:rPr lang="en-US" altLang="zh-TW" dirty="0"/>
              <a:t>z </a:t>
            </a:r>
            <a:r>
              <a:rPr lang="zh-TW" altLang="en-US" dirty="0"/>
              <a:t>這些封裝類型，每個類型都有固定的位元數。</a:t>
            </a:r>
          </a:p>
          <a:p>
            <a:r>
              <a:rPr lang="zh-TW" altLang="en-US" dirty="0"/>
              <a:t>解碼過程會先經過 </a:t>
            </a:r>
            <a:r>
              <a:rPr lang="en-US" altLang="zh-TW" dirty="0"/>
              <a:t>UNCENTER </a:t>
            </a:r>
            <a:r>
              <a:rPr lang="zh-TW" altLang="en-US" dirty="0"/>
              <a:t>模組，把資料轉回對稱的整數區間，例如從非負整數轉回有正負的格式。</a:t>
            </a:r>
            <a:br>
              <a:rPr lang="zh-TW" altLang="en-US" dirty="0"/>
            </a:br>
            <a:r>
              <a:rPr lang="zh-TW" altLang="en-US" dirty="0"/>
              <a:t>如果是中心對稱的資料，像 </a:t>
            </a:r>
            <a:r>
              <a:rPr lang="en-US" altLang="zh-TW" dirty="0"/>
              <a:t>t₀</a:t>
            </a:r>
            <a:r>
              <a:rPr lang="zh-TW" altLang="en-US" dirty="0"/>
              <a:t>、</a:t>
            </a:r>
            <a:r>
              <a:rPr lang="en-US" altLang="zh-TW" dirty="0"/>
              <a:t>s₁</a:t>
            </a:r>
            <a:r>
              <a:rPr lang="zh-TW" altLang="en-US" dirty="0"/>
              <a:t>，我們還會進一步自動選擇範圍，確保解壓後的值落在演算法需要的 </a:t>
            </a:r>
            <a:r>
              <a:rPr lang="en-US" altLang="zh-TW" dirty="0"/>
              <a:t>±q/2 </a:t>
            </a:r>
            <a:r>
              <a:rPr lang="zh-TW" altLang="en-US" dirty="0"/>
              <a:t>範圍內。</a:t>
            </a:r>
          </a:p>
          <a:p>
            <a:r>
              <a:rPr lang="zh-TW" altLang="en-US" dirty="0"/>
              <a:t>整體資料在每次 </a:t>
            </a:r>
            <a:r>
              <a:rPr lang="en-US" altLang="zh-TW" dirty="0" err="1"/>
              <a:t>valid_o</a:t>
            </a:r>
            <a:r>
              <a:rPr lang="en-US" altLang="zh-TW" dirty="0"/>
              <a:t> </a:t>
            </a:r>
            <a:r>
              <a:rPr lang="zh-TW" altLang="en-US" dirty="0"/>
              <a:t>為高、</a:t>
            </a:r>
            <a:r>
              <a:rPr lang="en-US" altLang="zh-TW" dirty="0" err="1"/>
              <a:t>ready_i</a:t>
            </a:r>
            <a:r>
              <a:rPr lang="en-US" altLang="zh-TW" dirty="0"/>
              <a:t> </a:t>
            </a:r>
            <a:r>
              <a:rPr lang="zh-TW" altLang="en-US" dirty="0"/>
              <a:t>為高的時候就會輸出一筆解碼資料，共 </a:t>
            </a:r>
            <a:r>
              <a:rPr lang="en-US" altLang="zh-TW" dirty="0"/>
              <a:t>23 </a:t>
            </a:r>
            <a:r>
              <a:rPr lang="zh-TW" altLang="en-US" dirty="0"/>
              <a:t>位元。</a:t>
            </a:r>
          </a:p>
        </p:txBody>
      </p:sp>
      <p:sp>
        <p:nvSpPr>
          <p:cNvPr id="4" name="灯片编号占位符 3">
            <a:extLst>
              <a:ext uri="{FF2B5EF4-FFF2-40B4-BE49-F238E27FC236}">
                <a16:creationId xmlns:a16="http://schemas.microsoft.com/office/drawing/2014/main" id="{180F32FA-DA34-B334-F850-463B8DBFC5EA}"/>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4114080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53</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這張圖展示的是我們在 </a:t>
            </a:r>
            <a:r>
              <a:rPr lang="en-US" altLang="zh-TW" dirty="0"/>
              <a:t>FPGA </a:t>
            </a:r>
            <a:r>
              <a:rPr lang="zh-TW" altLang="en-US" dirty="0"/>
              <a:t>上的實作流程。</a:t>
            </a:r>
          </a:p>
          <a:p>
            <a:r>
              <a:rPr lang="zh-TW" altLang="en-US" dirty="0"/>
              <a:t>整體流程主要是使用 </a:t>
            </a:r>
            <a:r>
              <a:rPr lang="en-US" altLang="zh-TW" dirty="0" err="1"/>
              <a:t>Vivado</a:t>
            </a:r>
            <a:r>
              <a:rPr lang="en-US" altLang="zh-TW" dirty="0"/>
              <a:t> 2020.2 </a:t>
            </a:r>
            <a:r>
              <a:rPr lang="zh-TW" altLang="en-US" dirty="0"/>
              <a:t>開發工具，目標平台是 </a:t>
            </a:r>
            <a:r>
              <a:rPr lang="en-US" altLang="zh-TW" dirty="0"/>
              <a:t>Xilinx </a:t>
            </a:r>
            <a:r>
              <a:rPr lang="zh-TW" altLang="en-US" dirty="0"/>
              <a:t>的 </a:t>
            </a:r>
            <a:r>
              <a:rPr lang="en-US" altLang="zh-TW" dirty="0" err="1"/>
              <a:t>Virtex</a:t>
            </a:r>
            <a:r>
              <a:rPr lang="en-US" altLang="zh-TW" dirty="0"/>
              <a:t> </a:t>
            </a:r>
            <a:r>
              <a:rPr lang="en-US" altLang="zh-TW" dirty="0" err="1"/>
              <a:t>UltraScale</a:t>
            </a:r>
            <a:r>
              <a:rPr lang="en-US" altLang="zh-TW" dirty="0"/>
              <a:t>+ XCVU19P</a:t>
            </a:r>
            <a:r>
              <a:rPr lang="zh-TW" altLang="en-US" dirty="0"/>
              <a:t>。</a:t>
            </a:r>
          </a:p>
          <a:p>
            <a:r>
              <a:rPr lang="zh-TW" altLang="en-US" dirty="0"/>
              <a:t>流程分成四個階段：</a:t>
            </a:r>
            <a:br>
              <a:rPr lang="zh-TW" altLang="en-US" dirty="0"/>
            </a:br>
            <a:r>
              <a:rPr lang="zh-TW" altLang="en-US" dirty="0"/>
              <a:t>第一階段是設計輸入，我們使用 </a:t>
            </a:r>
            <a:r>
              <a:rPr lang="en-US" altLang="zh-TW" dirty="0"/>
              <a:t>Verilog </a:t>
            </a:r>
            <a:r>
              <a:rPr lang="zh-TW" altLang="en-US" dirty="0"/>
              <a:t>完整撰寫所有模組功能；</a:t>
            </a:r>
            <a:br>
              <a:rPr lang="zh-TW" altLang="en-US" dirty="0"/>
            </a:br>
            <a:r>
              <a:rPr lang="zh-TW" altLang="en-US" dirty="0"/>
              <a:t>接著會進行行為模擬，比對我們的 </a:t>
            </a:r>
            <a:r>
              <a:rPr lang="en-US" altLang="zh-TW" dirty="0"/>
              <a:t>RTL </a:t>
            </a:r>
            <a:r>
              <a:rPr lang="zh-TW" altLang="en-US" dirty="0"/>
              <a:t>電路與原始 </a:t>
            </a:r>
            <a:r>
              <a:rPr lang="en-US" altLang="zh-TW" dirty="0"/>
              <a:t>Python </a:t>
            </a:r>
            <a:r>
              <a:rPr lang="zh-TW" altLang="en-US" dirty="0"/>
              <a:t>模型是否一致；</a:t>
            </a:r>
            <a:br>
              <a:rPr lang="zh-TW" altLang="en-US" dirty="0"/>
            </a:br>
            <a:r>
              <a:rPr lang="zh-TW" altLang="en-US" dirty="0"/>
              <a:t>再來是進入合成與配置階段，包含時序分析與資源配置；</a:t>
            </a:r>
            <a:br>
              <a:rPr lang="zh-TW" altLang="en-US" dirty="0"/>
            </a:br>
            <a:r>
              <a:rPr lang="zh-TW" altLang="en-US" dirty="0"/>
              <a:t>最後是 </a:t>
            </a:r>
            <a:r>
              <a:rPr lang="en-US" altLang="zh-TW" dirty="0"/>
              <a:t>layout </a:t>
            </a:r>
            <a:r>
              <a:rPr lang="zh-TW" altLang="en-US" dirty="0"/>
              <a:t>後的模擬，確保電路在實體部署後依然維持功能與效能正確。</a:t>
            </a:r>
          </a:p>
          <a:p>
            <a:r>
              <a:rPr lang="zh-TW" altLang="en-US" dirty="0"/>
              <a:t>透過這套流程，我們可以完整驗證從演算法到實體硬體的正確性與可行性。</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b="1" dirty="0"/>
              <a:t>這邊我們用一個簡單的數值例子來說明 </a:t>
            </a:r>
            <a:r>
              <a:rPr lang="en-US" altLang="zh-TW" b="1" dirty="0"/>
              <a:t>MLWE </a:t>
            </a:r>
            <a:r>
              <a:rPr lang="zh-TW" altLang="en-US" b="1" dirty="0"/>
              <a:t>問題。</a:t>
            </a:r>
            <a:endParaRPr lang="zh-TW" altLang="en-US" dirty="0"/>
          </a:p>
          <a:p>
            <a:r>
              <a:rPr lang="zh-TW" altLang="en-US" dirty="0"/>
              <a:t>首先，我們設定模數 </a:t>
            </a:r>
            <a:r>
              <a:rPr lang="en-US" altLang="zh-TW" dirty="0"/>
              <a:t>q = 7</a:t>
            </a:r>
            <a:r>
              <a:rPr lang="zh-TW" altLang="en-US" dirty="0"/>
              <a:t>，並隨機產生一個 </a:t>
            </a:r>
            <a:r>
              <a:rPr lang="en-US" altLang="zh-TW" dirty="0"/>
              <a:t>2×2 </a:t>
            </a:r>
            <a:r>
              <a:rPr lang="zh-TW" altLang="en-US" dirty="0"/>
              <a:t>的公開矩陣 </a:t>
            </a:r>
            <a:r>
              <a:rPr lang="en-US" altLang="zh-TW" dirty="0"/>
              <a:t>A</a:t>
            </a:r>
            <a:r>
              <a:rPr lang="zh-TW" altLang="en-US" dirty="0"/>
              <a:t>，還有兩個 </a:t>
            </a:r>
            <a:r>
              <a:rPr lang="en-US" altLang="zh-TW" dirty="0"/>
              <a:t>2 </a:t>
            </a:r>
            <a:r>
              <a:rPr lang="zh-TW" altLang="en-US" dirty="0"/>
              <a:t>維向量 </a:t>
            </a:r>
            <a:r>
              <a:rPr lang="en-US" altLang="zh-TW" dirty="0"/>
              <a:t>s₁ </a:t>
            </a:r>
            <a:r>
              <a:rPr lang="zh-TW" altLang="en-US" dirty="0"/>
              <a:t>與 </a:t>
            </a:r>
            <a:r>
              <a:rPr lang="en-US" altLang="zh-TW" dirty="0"/>
              <a:t>s₂</a:t>
            </a:r>
            <a:r>
              <a:rPr lang="zh-TW" altLang="en-US" dirty="0"/>
              <a:t>，分別代表秘密訊息與誤差項。</a:t>
            </a:r>
          </a:p>
          <a:p>
            <a:r>
              <a:rPr lang="zh-TW" altLang="en-US" dirty="0"/>
              <a:t>接著進行運算：</a:t>
            </a:r>
          </a:p>
          <a:p>
            <a:r>
              <a:rPr lang="zh-TW" altLang="en-US" dirty="0"/>
              <a:t>先將 </a:t>
            </a:r>
            <a:r>
              <a:rPr lang="en-US" altLang="zh-TW" dirty="0"/>
              <a:t>A </a:t>
            </a:r>
            <a:r>
              <a:rPr lang="zh-TW" altLang="en-US" dirty="0"/>
              <a:t>乘上秘密向量 </a:t>
            </a:r>
            <a:r>
              <a:rPr lang="en-US" altLang="zh-TW" dirty="0"/>
              <a:t>s₁</a:t>
            </a:r>
            <a:r>
              <a:rPr lang="zh-TW" altLang="en-US" dirty="0"/>
              <a:t>；</a:t>
            </a:r>
          </a:p>
          <a:p>
            <a:r>
              <a:rPr lang="zh-TW" altLang="en-US" dirty="0"/>
              <a:t>再加上誤差向量 </a:t>
            </a:r>
            <a:r>
              <a:rPr lang="en-US" altLang="zh-TW" dirty="0"/>
              <a:t>s₂</a:t>
            </a:r>
            <a:r>
              <a:rPr lang="zh-TW" altLang="en-US" dirty="0"/>
              <a:t>；</a:t>
            </a:r>
          </a:p>
          <a:p>
            <a:r>
              <a:rPr lang="zh-TW" altLang="en-US" dirty="0"/>
              <a:t>最後對結果進行模 </a:t>
            </a:r>
            <a:r>
              <a:rPr lang="en-US" altLang="zh-TW" dirty="0"/>
              <a:t>q </a:t>
            </a:r>
            <a:r>
              <a:rPr lang="zh-TW" altLang="en-US" dirty="0"/>
              <a:t>運算，得到公開向量 </a:t>
            </a:r>
            <a:r>
              <a:rPr lang="en-US" altLang="zh-TW" dirty="0"/>
              <a:t>t</a:t>
            </a:r>
            <a:r>
              <a:rPr lang="zh-TW" altLang="en-US" dirty="0"/>
              <a:t>。</a:t>
            </a:r>
          </a:p>
          <a:p>
            <a:r>
              <a:rPr lang="zh-TW" altLang="en-US" dirty="0"/>
              <a:t>在這個例子中，我們最後得到的公開資料是 </a:t>
            </a:r>
            <a:r>
              <a:rPr lang="en-US" altLang="zh-TW" dirty="0"/>
              <a:t>A </a:t>
            </a:r>
            <a:r>
              <a:rPr lang="zh-TW" altLang="en-US" dirty="0"/>
              <a:t>和 </a:t>
            </a:r>
            <a:r>
              <a:rPr lang="en-US" altLang="zh-TW" dirty="0"/>
              <a:t>t</a:t>
            </a:r>
            <a:r>
              <a:rPr lang="zh-TW" altLang="en-US" dirty="0"/>
              <a:t>，這兩者組合起來就是 </a:t>
            </a:r>
            <a:r>
              <a:rPr lang="en-US" altLang="zh-TW" dirty="0"/>
              <a:t>MLDSA </a:t>
            </a:r>
            <a:r>
              <a:rPr lang="zh-TW" altLang="en-US" dirty="0"/>
              <a:t>使用的公鑰。</a:t>
            </a:r>
          </a:p>
          <a:p>
            <a:r>
              <a:rPr lang="zh-TW" altLang="en-US" dirty="0"/>
              <a:t>這個設計的核心安全性就在於：</a:t>
            </a:r>
            <a:r>
              <a:rPr lang="zh-TW" altLang="en-US" b="1" dirty="0"/>
              <a:t>即使攻擊者知道 </a:t>
            </a:r>
            <a:r>
              <a:rPr lang="en-US" altLang="zh-TW" b="1" dirty="0"/>
              <a:t>A </a:t>
            </a:r>
            <a:r>
              <a:rPr lang="zh-TW" altLang="en-US" b="1" dirty="0"/>
              <a:t>和 </a:t>
            </a:r>
            <a:r>
              <a:rPr lang="en-US" altLang="zh-TW" b="1" dirty="0"/>
              <a:t>t</a:t>
            </a:r>
            <a:r>
              <a:rPr lang="zh-TW" altLang="en-US" b="1" dirty="0"/>
              <a:t>，也很難反推出原本的 </a:t>
            </a:r>
            <a:r>
              <a:rPr lang="en-US" altLang="zh-TW" b="1" dirty="0"/>
              <a:t>s₁</a:t>
            </a:r>
            <a:r>
              <a:rPr lang="zh-TW" altLang="en-US" dirty="0"/>
              <a:t>，因為其中的誤差 </a:t>
            </a:r>
            <a:r>
              <a:rPr lang="en-US" altLang="zh-TW" dirty="0"/>
              <a:t>s₂ </a:t>
            </a:r>
            <a:r>
              <a:rPr lang="zh-TW" altLang="en-US" dirty="0"/>
              <a:t>是隨機加入的，而且其值不公開。</a:t>
            </a:r>
          </a:p>
          <a:p>
            <a:r>
              <a:rPr lang="zh-TW" altLang="en-US" dirty="0"/>
              <a:t>更進一步，當我們將這個問題放到</a:t>
            </a:r>
            <a:r>
              <a:rPr lang="en-US" altLang="zh-TW" dirty="0" err="1"/>
              <a:t>ℤ_q</a:t>
            </a:r>
            <a:r>
              <a:rPr lang="en-US" altLang="zh-TW" dirty="0"/>
              <a:t>[x]/(xⁿ + 1) (</a:t>
            </a:r>
            <a:r>
              <a:rPr lang="en-US" altLang="zh-TW" dirty="0" err="1"/>
              <a:t>Z_q</a:t>
            </a:r>
            <a:r>
              <a:rPr lang="en-US" altLang="zh-TW" dirty="0"/>
              <a:t> x </a:t>
            </a:r>
            <a:r>
              <a:rPr lang="zh-TW" altLang="en-US" dirty="0"/>
              <a:t>上對 </a:t>
            </a:r>
            <a:r>
              <a:rPr lang="en-US" altLang="zh-TW" dirty="0"/>
              <a:t>x^256</a:t>
            </a:r>
            <a:r>
              <a:rPr lang="zh-TW" altLang="en-US" dirty="0"/>
              <a:t>次方</a:t>
            </a:r>
            <a:r>
              <a:rPr lang="en-US" altLang="zh-TW" dirty="0"/>
              <a:t>+ 1</a:t>
            </a:r>
            <a:r>
              <a:rPr lang="zh-TW" altLang="en-US" dirty="0"/>
              <a:t>做模的多項式環</a:t>
            </a:r>
            <a:r>
              <a:rPr lang="en-US" altLang="zh-TW" dirty="0"/>
              <a:t>)</a:t>
            </a:r>
            <a:r>
              <a:rPr lang="zh-TW" altLang="en-US" dirty="0"/>
              <a:t>上時，矩陣與向量的每個元素其實都是最多次數為 </a:t>
            </a:r>
            <a:r>
              <a:rPr lang="en-US" altLang="zh-TW" dirty="0"/>
              <a:t>255 </a:t>
            </a:r>
            <a:r>
              <a:rPr lang="zh-TW" altLang="en-US" dirty="0"/>
              <a:t>的多項式，這讓整個反推出 </a:t>
            </a:r>
            <a:r>
              <a:rPr lang="en-US" altLang="zh-TW" dirty="0"/>
              <a:t>s₁ </a:t>
            </a:r>
            <a:r>
              <a:rPr lang="zh-TW" altLang="en-US" dirty="0"/>
              <a:t>的難度呈指數增加，因此可確保 </a:t>
            </a:r>
            <a:r>
              <a:rPr lang="en-US" altLang="zh-TW" dirty="0"/>
              <a:t>ML-DSA </a:t>
            </a:r>
            <a:r>
              <a:rPr lang="zh-TW" altLang="en-US" dirty="0"/>
              <a:t>的密鑰安全性。</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這部分是我們針對 </a:t>
            </a:r>
            <a:r>
              <a:rPr lang="en-US" altLang="zh-TW" dirty="0"/>
              <a:t>FPGA </a:t>
            </a:r>
            <a:r>
              <a:rPr lang="zh-TW" altLang="en-US" dirty="0"/>
              <a:t>的資源使用與效能表現進行分析。</a:t>
            </a:r>
          </a:p>
          <a:p>
            <a:endParaRPr lang="en-US" altLang="zh-TW" dirty="0"/>
          </a:p>
          <a:p>
            <a:r>
              <a:rPr lang="zh-TW" altLang="en-US" dirty="0"/>
              <a:t>從表格可以看到，我們設計所需的 </a:t>
            </a:r>
            <a:r>
              <a:rPr lang="en-US" altLang="zh-TW" dirty="0"/>
              <a:t>LUT </a:t>
            </a:r>
            <a:r>
              <a:rPr lang="zh-TW" altLang="en-US" dirty="0"/>
              <a:t>與 </a:t>
            </a:r>
            <a:r>
              <a:rPr lang="en-US" altLang="zh-TW" dirty="0"/>
              <a:t>Register </a:t>
            </a:r>
            <a:r>
              <a:rPr lang="zh-TW" altLang="en-US" dirty="0"/>
              <a:t>數量，大約只有 </a:t>
            </a:r>
            <a:r>
              <a:rPr lang="en-US" altLang="zh-TW" dirty="0"/>
              <a:t>Beckwith </a:t>
            </a:r>
            <a:r>
              <a:rPr lang="zh-TW" altLang="en-US" dirty="0"/>
              <a:t>設計的一半左右，也比 </a:t>
            </a:r>
            <a:r>
              <a:rPr lang="en-US" altLang="zh-TW" dirty="0"/>
              <a:t>Truong </a:t>
            </a:r>
            <a:r>
              <a:rPr lang="zh-TW" altLang="en-US" dirty="0"/>
              <a:t>更節省，尤其在 </a:t>
            </a:r>
            <a:r>
              <a:rPr lang="en-US" altLang="zh-TW" dirty="0"/>
              <a:t>BRAM </a:t>
            </a:r>
            <a:r>
              <a:rPr lang="zh-TW" altLang="en-US" dirty="0"/>
              <a:t>數量上我們也只有 </a:t>
            </a:r>
            <a:r>
              <a:rPr lang="en-US" altLang="zh-TW" dirty="0"/>
              <a:t>18 </a:t>
            </a:r>
            <a:r>
              <a:rPr lang="zh-TW" altLang="en-US" dirty="0"/>
              <a:t>組，顯示我們有良好的面積控制能力。</a:t>
            </a:r>
          </a:p>
          <a:p>
            <a:r>
              <a:rPr lang="zh-TW" altLang="en-US" dirty="0"/>
              <a:t>雖然我們的時脈只有 </a:t>
            </a:r>
            <a:r>
              <a:rPr lang="en-US" altLang="zh-TW" dirty="0"/>
              <a:t>147 MHz</a:t>
            </a:r>
            <a:r>
              <a:rPr lang="zh-TW" altLang="en-US" dirty="0"/>
              <a:t>，但在三個主要操作模式下的延遲分別為 </a:t>
            </a:r>
            <a:r>
              <a:rPr lang="en-US" altLang="zh-TW" dirty="0"/>
              <a:t>90.8</a:t>
            </a:r>
            <a:r>
              <a:rPr lang="zh-TW" altLang="en-US" dirty="0"/>
              <a:t>、</a:t>
            </a:r>
            <a:r>
              <a:rPr lang="en-US" altLang="zh-TW" dirty="0"/>
              <a:t>151.8 </a:t>
            </a:r>
            <a:r>
              <a:rPr lang="zh-TW" altLang="en-US" dirty="0"/>
              <a:t>和 </a:t>
            </a:r>
            <a:r>
              <a:rPr lang="en-US" altLang="zh-TW" dirty="0"/>
              <a:t>88.4 </a:t>
            </a:r>
            <a:r>
              <a:rPr lang="zh-TW" altLang="en-US" dirty="0"/>
              <a:t>微秒，效能仍具競爭力，實現了資源與性能的良好平衡。</a:t>
            </a:r>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r>
              <a:rPr lang="zh-TW" altLang="en-US" dirty="0"/>
              <a:t>這部分是針對我們進行的 </a:t>
            </a:r>
            <a:r>
              <a:rPr lang="en-US" altLang="zh-TW" dirty="0"/>
              <a:t>ASIC </a:t>
            </a:r>
            <a:r>
              <a:rPr lang="zh-TW" altLang="en-US" dirty="0"/>
              <a:t>標準元件庫實現流程。整體設計是以 </a:t>
            </a:r>
            <a:r>
              <a:rPr lang="en-US" altLang="zh-TW" dirty="0"/>
              <a:t>TSMC 0.18μm </a:t>
            </a:r>
            <a:r>
              <a:rPr lang="zh-TW" altLang="en-US" dirty="0"/>
              <a:t>製程為基礎，主要使用 </a:t>
            </a:r>
            <a:r>
              <a:rPr lang="en-US" altLang="zh-TW" dirty="0"/>
              <a:t>Synopsys Design Compiler </a:t>
            </a:r>
            <a:r>
              <a:rPr lang="zh-TW" altLang="en-US" dirty="0"/>
              <a:t>進行邏輯合成，並搭配 </a:t>
            </a:r>
            <a:r>
              <a:rPr lang="en-US" altLang="zh-TW" dirty="0"/>
              <a:t>IC Compiler </a:t>
            </a:r>
            <a:r>
              <a:rPr lang="zh-TW" altLang="en-US" dirty="0"/>
              <a:t>完成自動化實體佈局與繞線。流程一開始會從 </a:t>
            </a:r>
            <a:r>
              <a:rPr lang="en-US" altLang="zh-TW" dirty="0"/>
              <a:t>Verilog </a:t>
            </a:r>
            <a:r>
              <a:rPr lang="zh-TW" altLang="en-US" dirty="0"/>
              <a:t>撰寫 </a:t>
            </a:r>
            <a:r>
              <a:rPr lang="en-US" altLang="zh-TW" dirty="0"/>
              <a:t>RTL </a:t>
            </a:r>
            <a:r>
              <a:rPr lang="zh-TW" altLang="en-US" dirty="0"/>
              <a:t>架構並透過模擬工具驗證功能正確性；接著進入合成階段，產生 </a:t>
            </a:r>
            <a:r>
              <a:rPr lang="en-US" altLang="zh-TW" dirty="0"/>
              <a:t>gate-level </a:t>
            </a:r>
            <a:r>
              <a:rPr lang="zh-TW" altLang="en-US" dirty="0"/>
              <a:t>電路與時序延遲檔案；再來進行 </a:t>
            </a:r>
            <a:r>
              <a:rPr lang="en-US" altLang="zh-CN" sz="1200" b="1" dirty="0">
                <a:latin typeface="Times New Roman" panose="02020603050405020304" pitchFamily="18" charset="0"/>
                <a:ea typeface="Open Sans" panose="020B0606030504020204" pitchFamily="34" charset="0"/>
                <a:cs typeface="Times New Roman" panose="02020603050405020304" pitchFamily="18" charset="0"/>
              </a:rPr>
              <a:t>Gate-level Simulation</a:t>
            </a:r>
            <a:r>
              <a:rPr lang="zh-TW" altLang="en-US" dirty="0"/>
              <a:t>來確認行為與時序一致。完成合成後就會導入 </a:t>
            </a:r>
            <a:r>
              <a:rPr lang="en-US" altLang="zh-TW" dirty="0"/>
              <a:t>IC Compiler </a:t>
            </a:r>
            <a:r>
              <a:rPr lang="zh-TW" altLang="en-US" dirty="0"/>
              <a:t>進行實體佈局與繞線，並在最後階段進行</a:t>
            </a:r>
            <a:r>
              <a:rPr lang="en-US" altLang="zh-CN" sz="1200" b="1" dirty="0">
                <a:latin typeface="Times New Roman" panose="02020603050405020304" pitchFamily="18" charset="0"/>
                <a:ea typeface="Open Sans" panose="020B0606030504020204" pitchFamily="34" charset="0"/>
                <a:cs typeface="Times New Roman" panose="02020603050405020304" pitchFamily="18" charset="0"/>
              </a:rPr>
              <a:t>Post-route Simulation</a:t>
            </a:r>
            <a:r>
              <a:rPr lang="zh-TW" altLang="en-US" dirty="0"/>
              <a:t>、</a:t>
            </a:r>
            <a:r>
              <a:rPr lang="en-US" altLang="zh-TW" dirty="0"/>
              <a:t>DRC </a:t>
            </a:r>
            <a:r>
              <a:rPr lang="zh-TW" altLang="en-US" dirty="0"/>
              <a:t>檢查與 </a:t>
            </a:r>
            <a:r>
              <a:rPr lang="en-US" altLang="zh-TW" dirty="0"/>
              <a:t>LVS </a:t>
            </a:r>
            <a:r>
              <a:rPr lang="zh-TW" altLang="en-US" dirty="0"/>
              <a:t>驗證，確保設計電路與邏輯功能皆無誤。</a:t>
            </a:r>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這張圖展示的是我們 </a:t>
            </a:r>
            <a:r>
              <a:rPr lang="en-US" altLang="zh-TW" dirty="0"/>
              <a:t>SHA-3 </a:t>
            </a:r>
            <a:r>
              <a:rPr lang="zh-TW" altLang="en-US" dirty="0"/>
              <a:t>模組在 </a:t>
            </a:r>
            <a:r>
              <a:rPr lang="en-US" altLang="zh-TW" dirty="0"/>
              <a:t>TSMC 0.18 </a:t>
            </a:r>
            <a:r>
              <a:rPr lang="zh-TW" altLang="en-US" dirty="0"/>
              <a:t>微米製程下的 </a:t>
            </a:r>
            <a:r>
              <a:rPr lang="en-US" altLang="zh-TW" dirty="0"/>
              <a:t>ASIC </a:t>
            </a:r>
            <a:r>
              <a:rPr lang="zh-TW" altLang="en-US" dirty="0"/>
              <a:t>佈局結果。</a:t>
            </a:r>
          </a:p>
          <a:p>
            <a:r>
              <a:rPr lang="zh-TW" altLang="en-US" dirty="0"/>
              <a:t>整體晶片大小是 </a:t>
            </a:r>
            <a:r>
              <a:rPr lang="en-US" altLang="zh-TW" dirty="0"/>
              <a:t>4980 × 4980 </a:t>
            </a:r>
            <a:r>
              <a:rPr lang="zh-TW" altLang="en-US" dirty="0"/>
              <a:t>微米，核心區域為 </a:t>
            </a:r>
            <a:r>
              <a:rPr lang="en-US" altLang="zh-TW" dirty="0"/>
              <a:t>4410 × 4410 </a:t>
            </a:r>
            <a:r>
              <a:rPr lang="zh-TW" altLang="en-US" dirty="0"/>
              <a:t>微米。整體佈局完成後的邏輯閘數量約為 </a:t>
            </a:r>
            <a:r>
              <a:rPr lang="en-US" altLang="zh-TW" dirty="0"/>
              <a:t>129 </a:t>
            </a:r>
            <a:r>
              <a:rPr lang="zh-TW" altLang="en-US" dirty="0"/>
              <a:t>萬個。</a:t>
            </a:r>
          </a:p>
          <a:p>
            <a:r>
              <a:rPr lang="zh-TW" altLang="en-US" dirty="0"/>
              <a:t>系統運作時使用 </a:t>
            </a:r>
            <a:r>
              <a:rPr lang="en-US" altLang="zh-TW" dirty="0"/>
              <a:t>1.8V </a:t>
            </a:r>
            <a:r>
              <a:rPr lang="zh-TW" altLang="en-US" dirty="0"/>
              <a:t>電壓，工作頻率為 </a:t>
            </a:r>
            <a:r>
              <a:rPr lang="en-US" altLang="zh-TW" dirty="0"/>
              <a:t>37 MHz</a:t>
            </a:r>
            <a:r>
              <a:rPr lang="zh-TW" altLang="en-US" dirty="0"/>
              <a:t>，總功耗約為 </a:t>
            </a:r>
            <a:r>
              <a:rPr lang="en-US" altLang="zh-TW" dirty="0"/>
              <a:t>74.2 </a:t>
            </a:r>
            <a:r>
              <a:rPr lang="zh-TW" altLang="en-US" dirty="0"/>
              <a:t>毫瓦。</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69</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這裡我們用一個小型數值例子來說明 </a:t>
            </a:r>
            <a:r>
              <a:rPr lang="en-US" altLang="zh-TW" sz="12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en-US" altLang="zh-TW" dirty="0"/>
              <a:t> </a:t>
            </a:r>
            <a:r>
              <a:rPr lang="zh-TW" altLang="en-US" dirty="0"/>
              <a:t>問題的難度。首先，我們選一個質數模數 </a:t>
            </a:r>
            <a:r>
              <a:rPr lang="en-US" altLang="zh-TW" dirty="0"/>
              <a:t>q = 17</a:t>
            </a:r>
            <a:r>
              <a:rPr lang="zh-TW" altLang="en-US" dirty="0"/>
              <a:t>，再隨機產生一個 </a:t>
            </a:r>
            <a:r>
              <a:rPr lang="en-US" altLang="zh-TW" dirty="0"/>
              <a:t>2×3 </a:t>
            </a:r>
            <a:r>
              <a:rPr lang="zh-TW" altLang="en-US" dirty="0"/>
              <a:t>的公開矩陣 </a:t>
            </a:r>
            <a:r>
              <a:rPr lang="en-US" altLang="zh-TW" dirty="0"/>
              <a:t>A</a:t>
            </a:r>
            <a:r>
              <a:rPr lang="zh-TW" altLang="en-US" dirty="0"/>
              <a:t>，以及一個自行設定的目標向量 </a:t>
            </a:r>
            <a:r>
              <a:rPr lang="en-US" altLang="zh-TW" dirty="0"/>
              <a:t>w</a:t>
            </a:r>
            <a:r>
              <a:rPr lang="zh-TW" altLang="en-US" dirty="0"/>
              <a:t>。</a:t>
            </a:r>
            <a:r>
              <a:rPr lang="en-US" altLang="zh-TW" dirty="0"/>
              <a:t>MSIS </a:t>
            </a:r>
            <a:r>
              <a:rPr lang="zh-TW" altLang="en-US" dirty="0"/>
              <a:t>問題的目標是要找到一個整數向量 </a:t>
            </a:r>
            <a:r>
              <a:rPr lang="en-US" altLang="zh-TW" dirty="0"/>
              <a:t>z</a:t>
            </a:r>
            <a:r>
              <a:rPr lang="zh-TW" altLang="en-US" dirty="0"/>
              <a:t>，讓 </a:t>
            </a:r>
            <a:r>
              <a:rPr lang="en-US" altLang="zh-TW" dirty="0" err="1"/>
              <a:t>A·z</a:t>
            </a:r>
            <a:r>
              <a:rPr lang="en-US" altLang="zh-TW" dirty="0"/>
              <a:t> </a:t>
            </a:r>
            <a:r>
              <a:rPr lang="zh-TW" altLang="en-US" dirty="0"/>
              <a:t>同餘</a:t>
            </a:r>
            <a:r>
              <a:rPr lang="en-US" altLang="zh-TW" dirty="0"/>
              <a:t> w (mod q)</a:t>
            </a:r>
            <a:r>
              <a:rPr lang="zh-TW" altLang="en-US" dirty="0"/>
              <a:t>，同時 </a:t>
            </a:r>
            <a:r>
              <a:rPr lang="en-US" altLang="zh-TW" dirty="0"/>
              <a:t>z </a:t>
            </a:r>
            <a:r>
              <a:rPr lang="zh-TW" altLang="en-US" dirty="0"/>
              <a:t>的範數要夠小（例如每個元素小於 </a:t>
            </a:r>
            <a:r>
              <a:rPr lang="en-US" altLang="zh-TW" dirty="0"/>
              <a:t>3</a:t>
            </a:r>
            <a:r>
              <a:rPr lang="zh-TW" altLang="en-US" dirty="0"/>
              <a:t>）。為了嘗試解這個問題，我們隨機假設 </a:t>
            </a:r>
            <a:r>
              <a:rPr lang="en-US" altLang="zh-TW" dirty="0"/>
              <a:t>z = [1, 1, 1]</a:t>
            </a:r>
            <a:r>
              <a:rPr lang="zh-TW" altLang="en-US" dirty="0"/>
              <a:t>，把它代入 </a:t>
            </a:r>
            <a:r>
              <a:rPr lang="en-US" altLang="zh-TW" dirty="0" err="1"/>
              <a:t>A·z</a:t>
            </a:r>
            <a:r>
              <a:rPr lang="en-US" altLang="zh-TW" dirty="0"/>
              <a:t> </a:t>
            </a:r>
            <a:r>
              <a:rPr lang="zh-TW" altLang="en-US" dirty="0"/>
              <a:t>進行模運算。結果發現算出來的向量 </a:t>
            </a:r>
            <a:r>
              <a:rPr lang="en-US" altLang="zh-TW" dirty="0"/>
              <a:t>[8, 11] </a:t>
            </a:r>
            <a:r>
              <a:rPr lang="zh-TW" altLang="en-US" dirty="0"/>
              <a:t>並不等於我們設定的目標向量 </a:t>
            </a:r>
            <a:r>
              <a:rPr lang="en-US" altLang="zh-TW" dirty="0"/>
              <a:t>[6, 4]</a:t>
            </a:r>
            <a:r>
              <a:rPr lang="zh-TW" altLang="en-US" dirty="0"/>
              <a:t>。這顯示：即使在這麼小的參數下，想用隨機猜測的方式來找到符合條件且範數足夠小的 </a:t>
            </a:r>
            <a:r>
              <a:rPr lang="en-US" altLang="zh-TW" dirty="0"/>
              <a:t>z</a:t>
            </a:r>
            <a:r>
              <a:rPr lang="zh-TW" altLang="en-US" dirty="0"/>
              <a:t>，都非常困難。更別說在 </a:t>
            </a:r>
            <a:r>
              <a:rPr lang="en-US" altLang="zh-TW" dirty="0"/>
              <a:t>ML-DSA </a:t>
            </a:r>
            <a:r>
              <a:rPr lang="zh-TW" altLang="en-US" dirty="0"/>
              <a:t>中，我們是把這個問題放到多項式環 </a:t>
            </a:r>
            <a:r>
              <a:rPr lang="en-US" altLang="zh-TW" dirty="0" err="1"/>
              <a:t>Z_q</a:t>
            </a:r>
            <a:r>
              <a:rPr lang="en-US" altLang="zh-TW" dirty="0"/>
              <a:t> x </a:t>
            </a:r>
            <a:r>
              <a:rPr lang="zh-TW" altLang="en-US" dirty="0"/>
              <a:t>上對 </a:t>
            </a:r>
            <a:r>
              <a:rPr lang="en-US" altLang="zh-TW" dirty="0"/>
              <a:t>x^256</a:t>
            </a:r>
            <a:r>
              <a:rPr lang="zh-TW" altLang="en-US" dirty="0"/>
              <a:t>次方</a:t>
            </a:r>
            <a:r>
              <a:rPr lang="en-US" altLang="zh-TW" dirty="0"/>
              <a:t>+ 1</a:t>
            </a:r>
            <a:r>
              <a:rPr lang="zh-TW" altLang="en-US" dirty="0"/>
              <a:t>做模的多項式環中，維度更高，結構更複雜。這樣的設計，讓攻擊者難以找到合法的 </a:t>
            </a:r>
            <a:r>
              <a:rPr lang="en-US" altLang="zh-TW" dirty="0"/>
              <a:t>z</a:t>
            </a:r>
            <a:r>
              <a:rPr lang="zh-TW" altLang="en-US" dirty="0"/>
              <a:t>，從而無法偽造出有效簽名，保證了系統的安全性。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搭配編碼與解碼模組（</a:t>
            </a:r>
            <a:r>
              <a:rPr lang="en-US" altLang="zh-TW" dirty="0"/>
              <a:t>Encoder/Decoder</a:t>
            </a:r>
            <a:r>
              <a:rPr lang="zh-TW" altLang="en-US" dirty="0"/>
              <a:t>）與</a:t>
            </a:r>
            <a:r>
              <a:rPr lang="en-US" altLang="zh-TW" dirty="0"/>
              <a:t>AXI </a:t>
            </a:r>
            <a:r>
              <a:rPr lang="zh-TW" altLang="en-US" dirty="0"/>
              <a:t>對接介面，成功整合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38352941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a:t>
            </a:r>
            <a:r>
              <a:rPr lang="en-US" altLang="zh-TW" sz="1200" dirty="0"/>
              <a:t>,</a:t>
            </a:r>
            <a:r>
              <a:rPr lang="zh-TW" altLang="en-US" sz="1200" dirty="0"/>
              <a:t>他的係數相對較小</a:t>
            </a:r>
            <a:r>
              <a:rPr lang="en-US" altLang="zh-TW" sz="1200" dirty="0"/>
              <a:t>(</a:t>
            </a:r>
            <a:r>
              <a:rPr lang="zh-TW" altLang="en-US" sz="1200" dirty="0"/>
              <a:t>再</a:t>
            </a:r>
            <a:r>
              <a:rPr lang="en-US" altLang="zh-TW" sz="1200" dirty="0"/>
              <a:t>gama1-1</a:t>
            </a:r>
            <a:r>
              <a:rPr lang="zh-TW" altLang="en-US" sz="1200" dirty="0"/>
              <a:t>到負</a:t>
            </a:r>
            <a:r>
              <a:rPr lang="en-US" altLang="zh-TW" sz="1200" dirty="0"/>
              <a:t>gamma1 2</a:t>
            </a:r>
            <a:r>
              <a:rPr lang="zh-TW" altLang="en-US" sz="1200" dirty="0"/>
              <a:t>的</a:t>
            </a:r>
            <a:r>
              <a:rPr lang="en-US" altLang="zh-TW" sz="1200" dirty="0"/>
              <a:t>17</a:t>
            </a:r>
            <a:r>
              <a:rPr lang="zh-TW" altLang="en-US" sz="1200" dirty="0"/>
              <a:t>次</a:t>
            </a:r>
            <a:r>
              <a:rPr lang="en-US" altLang="zh-TW" sz="1200" dirty="0"/>
              <a:t>)</a:t>
            </a:r>
            <a:r>
              <a:rPr lang="zh-TW" altLang="en-US" sz="1200" dirty="0"/>
              <a:t>，計算承諾值</a:t>
            </a:r>
            <a:r>
              <a:rPr lang="en-US" altLang="zh-TW" sz="1200" dirty="0"/>
              <a:t>w=Ay</a:t>
            </a:r>
            <a:r>
              <a:rPr lang="zh-TW" altLang="en-US" sz="1200" dirty="0"/>
              <a:t>並取其高位元的部分得到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以及待簽名的消息摘要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 c </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串接後進行雜湊得到的，確保了隨機性和不可預測性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a:t>
            </a:r>
            <a:r>
              <a:rPr lang="en-US" altLang="zh-TW" dirty="0"/>
              <a:t>response</a:t>
            </a:r>
            <a:r>
              <a:rPr lang="zh-TW" altLang="en-US" dirty="0"/>
              <a:t>響應</a:t>
            </a:r>
            <a:r>
              <a:rPr lang="en-US" altLang="zh-TW" dirty="0"/>
              <a:t>z</a:t>
            </a:r>
            <a:r>
              <a:rPr lang="zh-TW" altLang="en-US" dirty="0"/>
              <a:t>， 𝑧</a:t>
            </a:r>
            <a:r>
              <a:rPr lang="en-US" altLang="zh-TW" dirty="0"/>
              <a:t>=</a:t>
            </a:r>
            <a:r>
              <a:rPr lang="zh-TW" altLang="en-US" dirty="0"/>
              <a:t>𝑦</a:t>
            </a:r>
            <a:r>
              <a:rPr lang="en-US" altLang="zh-TW" dirty="0"/>
              <a:t>+c</a:t>
            </a:r>
            <a:r>
              <a:rPr lang="zh-TW" altLang="en-US" dirty="0"/>
              <a:t>。𝑆</a:t>
            </a:r>
            <a:r>
              <a:rPr lang="en-US" altLang="zh-TW" dirty="0"/>
              <a:t>1</a:t>
            </a:r>
            <a:r>
              <a:rPr lang="zh-TW" altLang="en-US" dirty="0"/>
              <a:t>，其中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為了確保提示值的數量沒有超過限制，導致簽名被偽造。</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輸出簽名，最終簽名由三部分組成：取高位部分承諾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14158367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3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package" Target="../embeddings/Microsoft_Visio_Drawing.vsdx"/><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package" Target="../embeddings/Microsoft_Visio_Drawing2.vsdx"/><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111.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43.xml"/><Relationship Id="rId1" Type="http://schemas.openxmlformats.org/officeDocument/2006/relationships/slideLayout" Target="../slideLayouts/slideLayout7.xml"/><Relationship Id="rId10" Type="http://schemas.openxmlformats.org/officeDocument/2006/relationships/image" Target="../media/image75.pn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doi.org/10.6028/NIST"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hyperlink" Target="https://eprint.iacr.org/2024/1817"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05.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005615" y="4160817"/>
            <a:ext cx="4137992" cy="1634624"/>
            <a:chOff x="4729166" y="4724383"/>
            <a:chExt cx="2841495" cy="900275"/>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729166" y="4724383"/>
              <a:ext cx="2841495" cy="856444"/>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陳郁堂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562982" cy="461665"/>
            <a:chOff x="568442" y="319364"/>
            <a:chExt cx="1562982" cy="461666"/>
          </a:xfrm>
        </p:grpSpPr>
        <p:sp>
          <p:nvSpPr>
            <p:cNvPr id="55" name="文本框 23"/>
            <p:cNvSpPr txBox="1"/>
            <p:nvPr/>
          </p:nvSpPr>
          <p:spPr>
            <a:xfrm>
              <a:off x="665958" y="319364"/>
              <a:ext cx="146546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665959" y="813953"/>
            <a:ext cx="4154311" cy="4678204"/>
          </a:xfrm>
          <a:prstGeom prst="rect">
            <a:avLst/>
          </a:prstGeom>
          <a:noFill/>
        </p:spPr>
        <p:txBody>
          <a:bodyPr wrap="square" rtlCol="0">
            <a:spAutoFit/>
          </a:bodyPr>
          <a:lstStyle/>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Key generation (KeyGen)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sz="2000"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sz="20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sz="2000"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843609381"/>
              </p:ext>
            </p:extLst>
          </p:nvPr>
        </p:nvGraphicFramePr>
        <p:xfrm>
          <a:off x="4442240" y="660937"/>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442240" y="660937"/>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3425" y="2093913"/>
          <a:ext cx="4938713" cy="2236787"/>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3425" y="2093913"/>
                        <a:ext cx="4938713" cy="2236787"/>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49258346"/>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3476967" cy="461665"/>
            <a:chOff x="568442" y="319364"/>
            <a:chExt cx="3476967"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3379451"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Key generation (KeyGen)</a:t>
              </a: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89719"/>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×ℓ</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xmlns="">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89719"/>
              </a:xfrm>
              <a:prstGeom prst="rect">
                <a:avLst/>
              </a:prstGeom>
              <a:blipFill>
                <a:blip r:embed="rId4"/>
                <a:stretch>
                  <a:fillRect l="-475" b="-1097"/>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name="Visio" r:id="rId5" imgW="4210057" imgH="1781111" progId="Visio.Drawing.15">
                  <p:embed/>
                </p:oleObj>
              </mc:Choice>
              <mc:Fallback>
                <p:oleObj name="Visio" r:id="rId5"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6"/>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4193509" cy="769441"/>
            <a:chOff x="568442" y="319364"/>
            <a:chExt cx="4193509" cy="769443"/>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4095993" cy="769443"/>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Signature generation (SignGen)</a:t>
              </a:r>
            </a:p>
            <a:p>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5006563"/>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z or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using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𝑀𝑎𝑘𝑒</m:t>
                    </m:r>
                    <m:r>
                      <a:rPr lang="en-US" altLang="zh-TW" sz="2000" b="0" i="1">
                        <a:latin typeface="Cambria Math" panose="02040503050406030204" pitchFamily="18" charset="0"/>
                        <a:cs typeface="Times New Roman" panose="02020603050405020304" pitchFamily="18" charset="0"/>
                      </a:rPr>
                      <m:t>𝐻𝑖𝑛𝑡</m:t>
                    </m:r>
                  </m:oMath>
                </a14:m>
                <a:r>
                  <a:rPr lang="en-US" altLang="zh-TW" sz="2000" i="1"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function</a:t>
                </a:r>
                <a:r>
                  <a:rPr lang="en-US" altLang="zh-TW" sz="2000" b="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If  invalid, repeat from step 3</a:t>
                </a:r>
                <a:endParaRPr lang="en-US" altLang="zh-TW" sz="2000" b="0" dirty="0">
                  <a:latin typeface="Times New Roman" panose="02020603050405020304" pitchFamily="18" charset="0"/>
                  <a:ea typeface="Cambria Math" panose="020405030504060302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5006563"/>
              </a:xfrm>
              <a:prstGeom prst="rect">
                <a:avLst/>
              </a:prstGeom>
              <a:blipFill>
                <a:blip r:embed="rId4"/>
                <a:stretch>
                  <a:fillRect l="-449" b="-134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082359" y="2191111"/>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271198" y="4023256"/>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cxnSpLocks/>
            <a:stCxn id="8" idx="3"/>
            <a:endCxn id="7" idx="3"/>
          </p:cNvCxnSpPr>
          <p:nvPr/>
        </p:nvCxnSpPr>
        <p:spPr>
          <a:xfrm flipV="1">
            <a:off x="8710139" y="2421944"/>
            <a:ext cx="811161" cy="1832145"/>
          </a:xfrm>
          <a:prstGeom prst="bentConnector3">
            <a:avLst>
              <a:gd name="adj1" fmla="val 12818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1370155424"/>
              </p:ext>
            </p:extLst>
          </p:nvPr>
        </p:nvGraphicFramePr>
        <p:xfrm>
          <a:off x="8149633" y="5021316"/>
          <a:ext cx="3959773" cy="1793908"/>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8149633" y="5021316"/>
                        <a:ext cx="3959773" cy="1793908"/>
                      </a:xfrm>
                      <a:prstGeom prst="rect">
                        <a:avLst/>
                      </a:prstGeom>
                    </p:spPr>
                  </p:pic>
                </p:oleObj>
              </mc:Fallback>
            </mc:AlternateContent>
          </a:graphicData>
        </a:graphic>
      </p:graphicFrame>
      <p:cxnSp>
        <p:nvCxnSpPr>
          <p:cNvPr id="28" name="接點: 肘形 27">
            <a:extLst>
              <a:ext uri="{FF2B5EF4-FFF2-40B4-BE49-F238E27FC236}">
                <a16:creationId xmlns:a16="http://schemas.microsoft.com/office/drawing/2014/main" id="{A20FA85F-0361-4EF5-950C-E82DE5323956}"/>
              </a:ext>
            </a:extLst>
          </p:cNvPr>
          <p:cNvCxnSpPr>
            <a:cxnSpLocks/>
            <a:stCxn id="32" idx="3"/>
            <a:endCxn id="7" idx="3"/>
          </p:cNvCxnSpPr>
          <p:nvPr/>
        </p:nvCxnSpPr>
        <p:spPr>
          <a:xfrm flipV="1">
            <a:off x="8905225" y="2421944"/>
            <a:ext cx="616075" cy="2426913"/>
          </a:xfrm>
          <a:prstGeom prst="bentConnector3">
            <a:avLst>
              <a:gd name="adj1" fmla="val 137106"/>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7A0A7BE1-8EDA-4986-8D6A-F458C8F9EA2D}"/>
              </a:ext>
            </a:extLst>
          </p:cNvPr>
          <p:cNvSpPr/>
          <p:nvPr/>
        </p:nvSpPr>
        <p:spPr>
          <a:xfrm>
            <a:off x="8466284" y="4618024"/>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75B6D3EE-C6AE-4B05-BA5A-7957AA4B3339}"/>
              </a:ext>
            </a:extLst>
          </p:cNvPr>
          <p:cNvSpPr/>
          <p:nvPr/>
        </p:nvSpPr>
        <p:spPr>
          <a:xfrm>
            <a:off x="9731783" y="4236898"/>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4226723" cy="461665"/>
            <a:chOff x="568442" y="319364"/>
            <a:chExt cx="4226723"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4129207"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Signature verification (SignVer)</a:t>
              </a: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2D0474F-72BB-8595-76D4-16B389F160E2}"/>
                  </a:ext>
                </a:extLst>
              </p:cNvPr>
              <p:cNvSpPr txBox="1"/>
              <p:nvPr/>
            </p:nvSpPr>
            <p:spPr>
              <a:xfrm>
                <a:off x="644670" y="742914"/>
                <a:ext cx="10851977" cy="6364243"/>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r>
                  <a:rPr lang="en-US" altLang="zh-TW" sz="2000" dirty="0">
                    <a:latin typeface="Times New Roman" panose="02020603050405020304" pitchFamily="18" charset="0"/>
                    <a:cs typeface="Times New Roman" panose="02020603050405020304" pitchFamily="18" charset="0"/>
                  </a:rPr>
                  <a:t> from the public key </a:t>
                </a:r>
                <a14:m>
                  <m:oMath xmlns:m="http://schemas.openxmlformats.org/officeDocument/2006/math">
                    <m:r>
                      <m:rPr>
                        <m:sty m:val="p"/>
                      </m:rPr>
                      <a:rPr lang="en-US" altLang="zh-TW" sz="2000" b="0" i="0" smtClean="0">
                        <a:latin typeface="Cambria Math" panose="02040503050406030204" pitchFamily="18" charset="0"/>
                        <a:cs typeface="Times New Roman" panose="02020603050405020304" pitchFamily="18" charset="0"/>
                      </a:rPr>
                      <m:t>p</m:t>
                    </m:r>
                    <m:r>
                      <a:rPr lang="en-US" altLang="zh-TW" sz="2000" i="1">
                        <a:latin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from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𝑝𝑘</m:t>
                    </m:r>
                    <m:r>
                      <a:rPr lang="en-US" altLang="zh-TW" sz="2000" i="1">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Apply </a:t>
                </a:r>
                <a:r>
                  <a:rPr lang="en-US" altLang="zh-TW" sz="2000" dirty="0" err="1">
                    <a:latin typeface="Times New Roman" panose="02020603050405020304" pitchFamily="18" charset="0"/>
                    <a:cs typeface="Times New Roman" panose="02020603050405020304" pitchFamily="18" charset="0"/>
                  </a:rPr>
                  <a:t>SampleInBall</a:t>
                </a:r>
                <a:r>
                  <a:rPr lang="en-US" altLang="zh-TW" sz="2000" dirty="0">
                    <a:latin typeface="Times New Roman" panose="02020603050405020304" pitchFamily="18" charset="0"/>
                    <a:cs typeface="Times New Roman" panose="02020603050405020304" pitchFamily="18" charset="0"/>
                  </a:rPr>
                  <a:t> to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𝑎𝑝𝑝𝑟𝑜𝑥</m:t>
                        </m:r>
                      </m:sub>
                      <m:sup>
                        <m:r>
                          <a:rPr lang="en-US" altLang="zh-TW" sz="2000" b="0" i="1" smtClean="0">
                            <a:latin typeface="Cambria Math" panose="02040503050406030204" pitchFamily="18" charset="0"/>
                            <a:cs typeface="Times New Roman" panose="02020603050405020304" pitchFamily="18" charset="0"/>
                          </a:rPr>
                          <m:t>′</m:t>
                        </m:r>
                      </m:sup>
                    </m:sSubSup>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𝑑</m:t>
                        </m:r>
                      </m:sup>
                    </m:s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a:t>
                </a:r>
                <a14:m>
                  <m:oMath xmlns:m="http://schemas.openxmlformats.org/officeDocument/2006/math">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𝑎𝑝𝑝𝑟𝑜𝑥</m:t>
                        </m:r>
                      </m:sub>
                      <m:sup>
                        <m:r>
                          <a:rPr lang="en-US" altLang="zh-TW" sz="2000" i="1">
                            <a:latin typeface="Cambria Math" panose="02040503050406030204" pitchFamily="18" charset="0"/>
                            <a:cs typeface="Times New Roman" panose="02020603050405020304" pitchFamily="18" charset="0"/>
                          </a:rPr>
                          <m:t>′</m:t>
                        </m:r>
                      </m:sup>
                    </m:sSub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644670" y="742914"/>
                <a:ext cx="10851977" cy="6364243"/>
              </a:xfrm>
              <a:prstGeom prst="rect">
                <a:avLst/>
              </a:prstGeom>
              <a:blipFill>
                <a:blip r:embed="rId4"/>
                <a:stretch>
                  <a:fillRect l="-506"/>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3950456866"/>
              </p:ext>
            </p:extLst>
          </p:nvPr>
        </p:nvGraphicFramePr>
        <p:xfrm>
          <a:off x="8264855" y="781030"/>
          <a:ext cx="3684610" cy="1999292"/>
        </p:xfrm>
        <a:graphic>
          <a:graphicData uri="http://schemas.openxmlformats.org/presentationml/2006/ole">
            <mc:AlternateContent xmlns:mc="http://schemas.openxmlformats.org/markup-compatibility/2006">
              <mc:Choice xmlns:v="urn:schemas-microsoft-com:vml" Requires="v">
                <p:oleObj name="Visio" r:id="rId5" imgW="5009940" imgH="2666974" progId="Visio.Drawing.15">
                  <p:embed/>
                </p:oleObj>
              </mc:Choice>
              <mc:Fallback>
                <p:oleObj name="Visio" r:id="rId5"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6"/>
                      <a:stretch>
                        <a:fillRect/>
                      </a:stretch>
                    </p:blipFill>
                    <p:spPr>
                      <a:xfrm>
                        <a:off x="8264855" y="781030"/>
                        <a:ext cx="3684610" cy="1999292"/>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638657" cy="1200329"/>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Modular Reduction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extLst>
      <p:ext uri="{BB962C8B-B14F-4D97-AF65-F5344CB8AC3E}">
        <p14:creationId xmlns:p14="http://schemas.microsoft.com/office/powerpoint/2010/main" val="175411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22"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extLst>
      <p:ext uri="{BB962C8B-B14F-4D97-AF65-F5344CB8AC3E}">
        <p14:creationId xmlns:p14="http://schemas.microsoft.com/office/powerpoint/2010/main" val="1509164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3555514" cy="461665"/>
            <a:chOff x="568442" y="319364"/>
            <a:chExt cx="3555514"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34579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Security Strength</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1597636182"/>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
        <p:nvSpPr>
          <p:cNvPr id="18" name="矩形 17">
            <a:extLst>
              <a:ext uri="{FF2B5EF4-FFF2-40B4-BE49-F238E27FC236}">
                <a16:creationId xmlns:a16="http://schemas.microsoft.com/office/drawing/2014/main" id="{755D1574-3FFE-4314-AB34-0B2997EE69D5}"/>
              </a:ext>
            </a:extLst>
          </p:cNvPr>
          <p:cNvSpPr/>
          <p:nvPr/>
        </p:nvSpPr>
        <p:spPr>
          <a:xfrm>
            <a:off x="2789498" y="5382227"/>
            <a:ext cx="1365813" cy="8279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66679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2935152" cy="461665"/>
            <a:chOff x="568442" y="319364"/>
            <a:chExt cx="2935152"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283763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5451849" y="4276140"/>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4277365521"/>
              </p:ext>
            </p:extLst>
          </p:nvPr>
        </p:nvGraphicFramePr>
        <p:xfrm>
          <a:off x="6030632" y="3571240"/>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03578">
                  <a:extLst>
                    <a:ext uri="{9D8B030D-6E8A-4147-A177-3AD203B41FA5}">
                      <a16:colId xmlns:a16="http://schemas.microsoft.com/office/drawing/2014/main" val="328125927"/>
                    </a:ext>
                  </a:extLst>
                </a:gridCol>
                <a:gridCol w="643562">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580949" y="717612"/>
            <a:ext cx="9660967" cy="2554545"/>
          </a:xfrm>
          <a:prstGeom prst="rect">
            <a:avLst/>
          </a:prstGeom>
          <a:noFill/>
        </p:spPr>
        <p:txBody>
          <a:bodyPr wrap="square">
            <a:spAutoFit/>
          </a:bodyPr>
          <a:lstStyle/>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M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b </a:t>
            </a:r>
            <a:r>
              <a:rPr lang="en-US" altLang="zh-TW" sz="2000" dirty="0">
                <a:latin typeface="Times New Roman" panose="02020603050405020304" pitchFamily="18" charset="0"/>
                <a:cs typeface="Times New Roman" panose="02020603050405020304" pitchFamily="18" charset="0"/>
              </a:rPr>
              <a:t>: Total number of bits in the Keccak state  </a:t>
            </a: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w</a:t>
            </a:r>
            <a:r>
              <a:rPr lang="en-US" altLang="zh-TW" sz="2000" dirty="0">
                <a:latin typeface="Times New Roman" panose="02020603050405020304" pitchFamily="18" charset="0"/>
                <a:cs typeface="Times New Roman" panose="02020603050405020304" pitchFamily="18" charset="0"/>
              </a:rPr>
              <a:t> : Lane width (bit-width of each lane)  </a:t>
            </a: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l</a:t>
            </a:r>
            <a:r>
              <a:rPr lang="en-US" altLang="zh-TW" sz="2000" dirty="0">
                <a:latin typeface="Times New Roman" panose="02020603050405020304" pitchFamily="18" charset="0"/>
                <a:cs typeface="Times New Roman" panose="02020603050405020304" pitchFamily="18" charset="0"/>
              </a:rPr>
              <a:t>   : Determines the number of permutation rounds</a:t>
            </a: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
        <p:nvSpPr>
          <p:cNvPr id="25" name="矩形 24">
            <a:extLst>
              <a:ext uri="{FF2B5EF4-FFF2-40B4-BE49-F238E27FC236}">
                <a16:creationId xmlns:a16="http://schemas.microsoft.com/office/drawing/2014/main" id="{D9127062-4942-4608-B50E-6B1C0B271F07}"/>
              </a:ext>
            </a:extLst>
          </p:cNvPr>
          <p:cNvSpPr/>
          <p:nvPr/>
        </p:nvSpPr>
        <p:spPr>
          <a:xfrm>
            <a:off x="10357628" y="3566501"/>
            <a:ext cx="633403" cy="5791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a:extLst>
              <a:ext uri="{FF2B5EF4-FFF2-40B4-BE49-F238E27FC236}">
                <a16:creationId xmlns:a16="http://schemas.microsoft.com/office/drawing/2014/main" id="{EFF3605B-3403-4BEF-86D2-62D1EE493D1B}"/>
              </a:ext>
            </a:extLst>
          </p:cNvPr>
          <p:cNvSpPr/>
          <p:nvPr/>
        </p:nvSpPr>
        <p:spPr>
          <a:xfrm>
            <a:off x="609344" y="3541846"/>
            <a:ext cx="5025237" cy="1938992"/>
          </a:xfrm>
          <a:prstGeom prst="rect">
            <a:avLst/>
          </a:prstGeom>
          <a:ln>
            <a:solidFill>
              <a:schemeClr val="tx1">
                <a:lumMod val="95000"/>
                <a:lumOff val="5000"/>
              </a:schemeClr>
            </a:solidFill>
          </a:ln>
        </p:spPr>
        <p:txBody>
          <a:bodyPr wrap="square">
            <a:spAutoFit/>
          </a:bodyPr>
          <a:lstStyle/>
          <a:p>
            <a:r>
              <a:rPr lang="en-US" altLang="zh-TW" sz="2000" dirty="0">
                <a:latin typeface="Times New Roman" panose="02020603050405020304" pitchFamily="18" charset="0"/>
                <a:cs typeface="Times New Roman" panose="02020603050405020304" pitchFamily="18" charset="0"/>
              </a:rPr>
              <a:t>SHA3-224(M) = Keccak[448](M || 01, 224)</a:t>
            </a:r>
          </a:p>
          <a:p>
            <a:r>
              <a:rPr lang="en-US" altLang="zh-TW" sz="2000" dirty="0">
                <a:latin typeface="Times New Roman" panose="02020603050405020304" pitchFamily="18" charset="0"/>
                <a:cs typeface="Times New Roman" panose="02020603050405020304" pitchFamily="18" charset="0"/>
              </a:rPr>
              <a:t>SHA3-256(M) = Keccak[512](M || 01, 256)</a:t>
            </a:r>
          </a:p>
          <a:p>
            <a:r>
              <a:rPr lang="en-US" altLang="zh-TW" sz="2000" dirty="0">
                <a:latin typeface="Times New Roman" panose="02020603050405020304" pitchFamily="18" charset="0"/>
                <a:cs typeface="Times New Roman" panose="02020603050405020304" pitchFamily="18" charset="0"/>
              </a:rPr>
              <a:t>SHA3-384(M) = Keccak[768](M || 01, 384)</a:t>
            </a:r>
          </a:p>
          <a:p>
            <a:r>
              <a:rPr lang="en-US" altLang="zh-TW" sz="2000" dirty="0">
                <a:latin typeface="Times New Roman" panose="02020603050405020304" pitchFamily="18" charset="0"/>
                <a:cs typeface="Times New Roman" panose="02020603050405020304" pitchFamily="18" charset="0"/>
              </a:rPr>
              <a:t>SHA3-512(M) = Keccak[1024](M || 01, 512)</a:t>
            </a:r>
          </a:p>
          <a:p>
            <a:r>
              <a:rPr lang="en-US" altLang="zh-TW" sz="2000" dirty="0">
                <a:latin typeface="Times New Roman" panose="02020603050405020304" pitchFamily="18" charset="0"/>
                <a:cs typeface="Times New Roman" panose="02020603050405020304" pitchFamily="18" charset="0"/>
              </a:rPr>
              <a:t>SHAKE128(M, d) = Keccak[256](M || 1111, d)</a:t>
            </a:r>
          </a:p>
          <a:p>
            <a:r>
              <a:rPr lang="en-US" altLang="zh-TW" sz="2000" dirty="0">
                <a:latin typeface="Times New Roman" panose="02020603050405020304" pitchFamily="18" charset="0"/>
                <a:cs typeface="Times New Roman" panose="02020603050405020304" pitchFamily="18" charset="0"/>
              </a:rPr>
              <a:t>SHAKE256(M, d) = Keccak[512](M || 1111, d)</a:t>
            </a:r>
          </a:p>
        </p:txBody>
      </p:sp>
    </p:spTree>
    <p:extLst>
      <p:ext uri="{BB962C8B-B14F-4D97-AF65-F5344CB8AC3E}">
        <p14:creationId xmlns:p14="http://schemas.microsoft.com/office/powerpoint/2010/main" val="318631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2420588" cy="461665"/>
            <a:chOff x="568442" y="319364"/>
            <a:chExt cx="2420588"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232307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544520" y="620065"/>
            <a:ext cx="8990850" cy="3076291"/>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 Capacity, determines the security level, typically twice the output length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𝑑</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 Rate, equals the state size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𝑏</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minus the capacity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𝑐</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defines input/output throughput</a:t>
            </a: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568442" y="3242328"/>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68" name="文字方塊 67">
            <a:extLst>
              <a:ext uri="{FF2B5EF4-FFF2-40B4-BE49-F238E27FC236}">
                <a16:creationId xmlns:a16="http://schemas.microsoft.com/office/drawing/2014/main" id="{5C1309FB-E559-99A6-C706-680E16C57453}"/>
              </a:ext>
            </a:extLst>
          </p:cNvPr>
          <p:cNvSpPr txBox="1"/>
          <p:nvPr/>
        </p:nvSpPr>
        <p:spPr>
          <a:xfrm>
            <a:off x="7261916" y="4214132"/>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305" y="174264"/>
            <a:ext cx="7487495" cy="6509471"/>
          </a:xfrm>
          <a:prstGeom prst="rect">
            <a:avLst/>
          </a:prstGeom>
        </p:spPr>
      </p:pic>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3334300" cy="461665"/>
            <a:chOff x="568442" y="319364"/>
            <a:chExt cx="333430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32367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Round 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442260" cy="461665"/>
            <a:chOff x="568442" y="319364"/>
            <a:chExt cx="2442260"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34474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489791" cy="461665"/>
            <a:chOff x="568442" y="319364"/>
            <a:chExt cx="3489791"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39227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0810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60246" y="1927917"/>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78312" y="4723921"/>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146475" cy="461665"/>
            <a:chOff x="568442" y="319364"/>
            <a:chExt cx="2146475"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04895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229311"/>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1329489143"/>
              </p:ext>
            </p:extLst>
          </p:nvPr>
        </p:nvGraphicFramePr>
        <p:xfrm>
          <a:off x="813261" y="2481716"/>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8001352" y="2761742"/>
            <a:ext cx="2592729" cy="2633126"/>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pic>
        <p:nvPicPr>
          <p:cNvPr id="6" name="圖片 5">
            <a:extLst>
              <a:ext uri="{FF2B5EF4-FFF2-40B4-BE49-F238E27FC236}">
                <a16:creationId xmlns:a16="http://schemas.microsoft.com/office/drawing/2014/main" id="{0F8E45B5-420D-BB1B-5E25-574539C7C5C8}"/>
              </a:ext>
            </a:extLst>
          </p:cNvPr>
          <p:cNvPicPr>
            <a:picLocks noChangeAspect="1"/>
          </p:cNvPicPr>
          <p:nvPr/>
        </p:nvPicPr>
        <p:blipFill>
          <a:blip r:embed="rId4"/>
          <a:srcRect t="75522" r="77023"/>
          <a:stretch/>
        </p:blipFill>
        <p:spPr>
          <a:xfrm>
            <a:off x="7151081" y="4579864"/>
            <a:ext cx="911631" cy="988793"/>
          </a:xfrm>
          <a:prstGeom prst="rect">
            <a:avLst/>
          </a:prstGeom>
        </p:spPr>
      </p:pic>
    </p:spTree>
    <p:extLst>
      <p:ext uri="{BB962C8B-B14F-4D97-AF65-F5344CB8AC3E}">
        <p14:creationId xmlns:p14="http://schemas.microsoft.com/office/powerpoint/2010/main" val="234550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4078093" cy="461665"/>
            <a:chOff x="568442" y="319364"/>
            <a:chExt cx="4078093"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398057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SHA-3 -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Round </a:t>
            </a: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2491120" cy="461665"/>
            <a:chOff x="568442" y="319364"/>
            <a:chExt cx="2491120"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239360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2164107" cy="461665"/>
            <a:chOff x="568442" y="319364"/>
            <a:chExt cx="2164107" cy="461666"/>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206659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38" y="1386391"/>
            <a:ext cx="10800000" cy="4085218"/>
          </a:xfrm>
          <a:prstGeom prst="rect">
            <a:avLst/>
          </a:prstGeom>
        </p:spPr>
      </p:pic>
    </p:spTree>
    <p:extLst>
      <p:ext uri="{BB962C8B-B14F-4D97-AF65-F5344CB8AC3E}">
        <p14:creationId xmlns:p14="http://schemas.microsoft.com/office/powerpoint/2010/main" val="1383565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3137131" cy="461665"/>
            <a:chOff x="568442" y="319364"/>
            <a:chExt cx="3137131" cy="461666"/>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303961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398200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813775" y="2767280"/>
            <a:ext cx="7937513" cy="1323439"/>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Modular Reduction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211920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681878" cy="461665"/>
            <a:chOff x="568442" y="319364"/>
            <a:chExt cx="2681878"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58436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486380" y="1166351"/>
                <a:ext cx="650818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Utilizes relation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cs typeface="Times New Roman" panose="02020603050405020304" pitchFamily="18" charset="0"/>
                          </a:rPr>
                          <m:t>23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𝑞</m:t>
                    </m:r>
                  </m:oMath>
                </a14:m>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Reduces 46-bit value recursively using above identity</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Result guaranteed in range (−</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Adjust the result to ensure it falls within [0,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&lt; 0 : add q</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&gt;= q</a:t>
                </a:r>
                <a:r>
                  <a:rPr lang="en-US" altLang="zh-TW" sz="20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2000" dirty="0" err="1">
                    <a:latin typeface="Times New Roman" panose="02020603050405020304" pitchFamily="18" charset="0"/>
                    <a:cs typeface="Times New Roman" panose="02020603050405020304" pitchFamily="18" charset="0"/>
                  </a:rPr>
                  <a:t>subtrac</a:t>
                </a:r>
                <a:r>
                  <a:rPr lang="en-US" altLang="zh-TW" sz="2000" dirty="0">
                    <a:latin typeface="Times New Roman" panose="02020603050405020304" pitchFamily="18" charset="0"/>
                    <a:cs typeface="Times New Roman" panose="02020603050405020304" pitchFamily="18" charset="0"/>
                  </a:rPr>
                  <a:t> q</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486380" y="1166351"/>
                <a:ext cx="6508189" cy="3691844"/>
              </a:xfrm>
              <a:prstGeom prst="rect">
                <a:avLst/>
              </a:prstGeom>
              <a:blipFill>
                <a:blip r:embed="rId3"/>
                <a:stretch>
                  <a:fillRect l="-843" b="-1980"/>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306FD4DF-5B6C-F02F-C1F8-93E5C3720773}"/>
              </a:ext>
            </a:extLst>
          </p:cNvPr>
          <p:cNvSpPr txBox="1"/>
          <p:nvPr/>
        </p:nvSpPr>
        <p:spPr>
          <a:xfrm>
            <a:off x="6562762" y="1166351"/>
            <a:ext cx="5772076" cy="3904723"/>
          </a:xfrm>
          <a:prstGeom prst="rect">
            <a:avLst/>
          </a:prstGeom>
          <a:noFill/>
        </p:spPr>
        <p:txBody>
          <a:bodyPr wrap="square">
            <a:spAutoFit/>
          </a:bodyPr>
          <a:lstStyle/>
          <a:p>
            <a:pPr>
              <a:lnSpc>
                <a:spcPct val="200000"/>
              </a:lnSpc>
            </a:pPr>
            <a:r>
              <a:rPr lang="pl-PL" altLang="zh-TW" sz="1400" dirty="0">
                <a:latin typeface="Times New Roman" panose="02020603050405020304" pitchFamily="18" charset="0"/>
                <a:cs typeface="Times New Roman" panose="02020603050405020304" pitchFamily="18" charset="0"/>
              </a:rPr>
              <a:t>s[45 : 0]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23] + s[22 : 0] ≡ 2¹³s[45 : 23] − s[45 : 23] + s[22 : 0]</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33] + 2¹³s[32 : 23]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43] + 2¹³ (s[42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43] + s[42 : 33] + s[32 : 23])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en-US" altLang="zh-TW" sz="1400" dirty="0">
                <a:latin typeface="Times New Roman" panose="02020603050405020304" pitchFamily="18" charset="0"/>
                <a:cs typeface="Times New Roman" panose="02020603050405020304" pitchFamily="18" charset="0"/>
              </a:rPr>
              <a:t>    </a:t>
            </a:r>
            <a:r>
              <a:rPr lang="pl-PL" altLang="zh-TW" sz="1400" dirty="0">
                <a:latin typeface="Times New Roman" panose="02020603050405020304" pitchFamily="18" charset="0"/>
                <a:cs typeface="Times New Roman" panose="02020603050405020304" pitchFamily="18" charset="0"/>
              </a:rPr>
              <a:t>− (s[45 : 43]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2¹³x − y + z ≡ 2²³x[11 : 10] + 2¹³x[9 : 0] − y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(x[11 : 10] + x[9 : 0]) − (y + x[11 : 10]) + z </a:t>
            </a:r>
            <a:r>
              <a:rPr lang="en-US" altLang="zh-TW" sz="1400" dirty="0">
                <a:latin typeface="Times New Roman" panose="02020603050405020304" pitchFamily="18" charset="0"/>
                <a:cs typeface="Times New Roman" panose="02020603050405020304" pitchFamily="18" charset="0"/>
              </a:rPr>
              <a:t>(</a:t>
            </a:r>
            <a:r>
              <a:rPr lang="pl-PL" altLang="zh-TW" sz="1400" dirty="0">
                <a:latin typeface="Times New Roman" panose="02020603050405020304" pitchFamily="18" charset="0"/>
                <a:cs typeface="Times New Roman" panose="02020603050405020304" pitchFamily="18" charset="0"/>
              </a:rPr>
              <a:t>mod q</a:t>
            </a:r>
            <a:r>
              <a:rPr lang="en-US" altLang="zh-TW" sz="1400" dirty="0">
                <a:latin typeface="Times New Roman" panose="02020603050405020304" pitchFamily="18" charset="0"/>
                <a:cs typeface="Times New Roman" panose="02020603050405020304" pitchFamily="18" charset="0"/>
              </a:rPr>
              <a:t>)</a:t>
            </a:r>
            <a:endParaRPr lang="pl-PL" altLang="zh-TW" sz="1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C897BC9-0ED0-FA0F-EE22-E385C5B3517E}"/>
              </a:ext>
            </a:extLst>
          </p:cNvPr>
          <p:cNvSpPr/>
          <p:nvPr/>
        </p:nvSpPr>
        <p:spPr>
          <a:xfrm>
            <a:off x="6533765" y="1166351"/>
            <a:ext cx="5452587" cy="45252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601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740134" cy="461665"/>
            <a:chOff x="568442" y="319364"/>
            <a:chExt cx="4740134"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64261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2962002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1327525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880103" cy="461665"/>
            <a:chOff x="568442" y="319364"/>
            <a:chExt cx="880103"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8258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683301"/>
            <a:ext cx="9788915" cy="369184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Transforms polynomial multiplication into efficient pointwise multiplication</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Cooley-Tukey decomposition is used for 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Gentleman-Sande decomposition for INTT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Implements Radix-2 MDC NTT structure with 8 Butterfly Units</a:t>
            </a:r>
          </a:p>
          <a:p>
            <a:pPr marL="285750" indent="-285750">
              <a:lnSpc>
                <a:spcPct val="200000"/>
              </a:lnSpc>
              <a:buFont typeface="Wingdings" panose="05000000000000000000" pitchFamily="2" charset="2"/>
              <a:buChar char="ü"/>
            </a:pPr>
            <a:r>
              <a:rPr lang="fr-FR" altLang="zh-TW" sz="2000" dirty="0">
                <a:latin typeface="Times New Roman" panose="02020603050405020304" pitchFamily="18" charset="0"/>
                <a:cs typeface="Times New Roman" panose="02020603050405020304" pitchFamily="18" charset="0"/>
              </a:rPr>
              <a:t>Supports n =256 point transformations</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5C294E60-CDF1-42AA-936D-1312DEB97453}"/>
              </a:ext>
            </a:extLst>
          </p:cNvPr>
          <p:cNvPicPr>
            <a:picLocks noChangeAspect="1"/>
          </p:cNvPicPr>
          <p:nvPr/>
        </p:nvPicPr>
        <p:blipFill>
          <a:blip r:embed="rId3"/>
          <a:stretch>
            <a:fillRect/>
          </a:stretch>
        </p:blipFill>
        <p:spPr>
          <a:xfrm>
            <a:off x="720898" y="4739081"/>
            <a:ext cx="4637723" cy="1470575"/>
          </a:xfrm>
          <a:prstGeom prst="rect">
            <a:avLst/>
          </a:prstGeom>
        </p:spPr>
      </p:pic>
      <p:pic>
        <p:nvPicPr>
          <p:cNvPr id="8" name="圖片 7">
            <a:extLst>
              <a:ext uri="{FF2B5EF4-FFF2-40B4-BE49-F238E27FC236}">
                <a16:creationId xmlns:a16="http://schemas.microsoft.com/office/drawing/2014/main" id="{F6CFDA6B-B1AD-4B2C-AD4C-C6B1E8D52F9B}"/>
              </a:ext>
            </a:extLst>
          </p:cNvPr>
          <p:cNvPicPr>
            <a:picLocks noChangeAspect="1"/>
          </p:cNvPicPr>
          <p:nvPr/>
        </p:nvPicPr>
        <p:blipFill>
          <a:blip r:embed="rId4"/>
          <a:stretch>
            <a:fillRect/>
          </a:stretch>
        </p:blipFill>
        <p:spPr>
          <a:xfrm>
            <a:off x="6096000" y="4677334"/>
            <a:ext cx="4708061" cy="1497365"/>
          </a:xfrm>
          <a:prstGeom prst="rect">
            <a:avLst/>
          </a:prstGeom>
        </p:spPr>
      </p:pic>
    </p:spTree>
    <p:extLst>
      <p:ext uri="{BB962C8B-B14F-4D97-AF65-F5344CB8AC3E}">
        <p14:creationId xmlns:p14="http://schemas.microsoft.com/office/powerpoint/2010/main" val="288403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13050" cy="461665"/>
            <a:chOff x="568442" y="319364"/>
            <a:chExt cx="181305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1553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3" name="矩形 2">
            <a:extLst>
              <a:ext uri="{FF2B5EF4-FFF2-40B4-BE49-F238E27FC236}">
                <a16:creationId xmlns:a16="http://schemas.microsoft.com/office/drawing/2014/main" id="{4E07E811-8CD1-45F6-8166-901A9D0E681B}"/>
              </a:ext>
            </a:extLst>
          </p:cNvPr>
          <p:cNvSpPr/>
          <p:nvPr/>
        </p:nvSpPr>
        <p:spPr>
          <a:xfrm>
            <a:off x="1024484" y="1546698"/>
            <a:ext cx="2448290" cy="402725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Data Mem</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3881E63-B174-4906-BBB5-1330B4630307}"/>
              </a:ext>
            </a:extLst>
          </p:cNvPr>
          <p:cNvSpPr/>
          <p:nvPr/>
        </p:nvSpPr>
        <p:spPr>
          <a:xfrm>
            <a:off x="2811816" y="2180021"/>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F7E553E-B030-49D4-99E6-E7CD100B1683}"/>
              </a:ext>
            </a:extLst>
          </p:cNvPr>
          <p:cNvSpPr/>
          <p:nvPr/>
        </p:nvSpPr>
        <p:spPr>
          <a:xfrm>
            <a:off x="2811816" y="2928764"/>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A9E1EC6-7662-4803-9CE5-F57A67A14530}"/>
              </a:ext>
            </a:extLst>
          </p:cNvPr>
          <p:cNvSpPr/>
          <p:nvPr/>
        </p:nvSpPr>
        <p:spPr>
          <a:xfrm>
            <a:off x="2811816" y="3711357"/>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4EC8945-74ED-47C8-94B9-6C12A1209F1B}"/>
              </a:ext>
            </a:extLst>
          </p:cNvPr>
          <p:cNvSpPr/>
          <p:nvPr/>
        </p:nvSpPr>
        <p:spPr>
          <a:xfrm>
            <a:off x="2811816" y="4460100"/>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BE309CDE-4F28-413A-B5C3-E050360F3C17}"/>
              </a:ext>
            </a:extLst>
          </p:cNvPr>
          <p:cNvSpPr/>
          <p:nvPr/>
        </p:nvSpPr>
        <p:spPr>
          <a:xfrm>
            <a:off x="4809163"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7A2EFED7-32C6-4664-8855-D2745348BF23}"/>
              </a:ext>
            </a:extLst>
          </p:cNvPr>
          <p:cNvSpPr/>
          <p:nvPr/>
        </p:nvSpPr>
        <p:spPr>
          <a:xfrm>
            <a:off x="8266645" y="253058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904EDE0-A978-40E7-AE91-E87221CF72F3}"/>
              </a:ext>
            </a:extLst>
          </p:cNvPr>
          <p:cNvSpPr/>
          <p:nvPr/>
        </p:nvSpPr>
        <p:spPr>
          <a:xfrm>
            <a:off x="6826952" y="372499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E8BAC69F-6909-4C8E-B31B-781F1B0F9B93}"/>
              </a:ext>
            </a:extLst>
          </p:cNvPr>
          <p:cNvSpPr/>
          <p:nvPr/>
        </p:nvSpPr>
        <p:spPr>
          <a:xfrm>
            <a:off x="10019164"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65A5D62E-5899-4AEF-A9DB-B1DD915BBFEC}"/>
              </a:ext>
            </a:extLst>
          </p:cNvPr>
          <p:cNvSpPr txBox="1"/>
          <p:nvPr/>
        </p:nvSpPr>
        <p:spPr>
          <a:xfrm>
            <a:off x="8465784" y="2161249"/>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AB3D12C-333E-494F-BD48-C736B120E3AC}"/>
              </a:ext>
            </a:extLst>
          </p:cNvPr>
          <p:cNvSpPr txBox="1"/>
          <p:nvPr/>
        </p:nvSpPr>
        <p:spPr>
          <a:xfrm>
            <a:off x="7013480" y="3342025"/>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2F4BBC3A-DA06-4A52-B354-14B9B6BC1977}"/>
              </a:ext>
            </a:extLst>
          </p:cNvPr>
          <p:cNvSpPr/>
          <p:nvPr/>
        </p:nvSpPr>
        <p:spPr>
          <a:xfrm>
            <a:off x="6620442" y="2180021"/>
            <a:ext cx="3110411" cy="25500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C4E166B8-F04B-48AA-A12C-23624443614B}"/>
              </a:ext>
            </a:extLst>
          </p:cNvPr>
          <p:cNvSpPr txBox="1"/>
          <p:nvPr/>
        </p:nvSpPr>
        <p:spPr>
          <a:xfrm>
            <a:off x="9189754" y="4384443"/>
            <a:ext cx="51809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RU</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66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4.07407E-6 L 0.2043 0.0699 " pathEditMode="relative" rAng="0" ptsTypes="AA">
                                      <p:cBhvr>
                                        <p:cTn id="6" dur="2000" fill="hold"/>
                                        <p:tgtEl>
                                          <p:spTgt spid="4"/>
                                        </p:tgtEl>
                                        <p:attrNameLst>
                                          <p:attrName>ppt_x</p:attrName>
                                          <p:attrName>ppt_y</p:attrName>
                                        </p:attrNameLst>
                                      </p:cBhvr>
                                      <p:rCtr x="10208" y="3495"/>
                                    </p:animMotion>
                                  </p:childTnLst>
                                </p:cTn>
                              </p:par>
                              <p:par>
                                <p:cTn id="7" presetID="42" presetClass="path" presetSubtype="0" accel="50000" decel="50000" fill="hold" grpId="0" nodeType="withEffect">
                                  <p:stCondLst>
                                    <p:cond delay="0"/>
                                  </p:stCondLst>
                                  <p:childTnLst>
                                    <p:animMotion origin="layout" path="M -4.375E-6 4.44444E-6 L 0.20365 0.03935 " pathEditMode="relative" rAng="0" ptsTypes="AA">
                                      <p:cBhvr>
                                        <p:cTn id="8" dur="2000" fill="hold"/>
                                        <p:tgtEl>
                                          <p:spTgt spid="10"/>
                                        </p:tgtEl>
                                        <p:attrNameLst>
                                          <p:attrName>ppt_x</p:attrName>
                                          <p:attrName>ppt_y</p:attrName>
                                        </p:attrNameLst>
                                      </p:cBhvr>
                                      <p:rCtr x="10182" y="1968"/>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0.2043 0.0699 L 0.47813 0.0699 " pathEditMode="relative" rAng="0" ptsTypes="AA">
                                      <p:cBhvr>
                                        <p:cTn id="12" dur="2000" fill="hold"/>
                                        <p:tgtEl>
                                          <p:spTgt spid="4"/>
                                        </p:tgtEl>
                                        <p:attrNameLst>
                                          <p:attrName>ppt_x</p:attrName>
                                          <p:attrName>ppt_y</p:attrName>
                                        </p:attrNameLst>
                                      </p:cBhvr>
                                      <p:rCtr x="13724" y="0"/>
                                    </p:animMotion>
                                  </p:childTnLst>
                                </p:cTn>
                              </p:par>
                              <p:par>
                                <p:cTn id="13" presetID="42" presetClass="path" presetSubtype="0" accel="50000" decel="50000" fill="hold" grpId="1" nodeType="withEffect">
                                  <p:stCondLst>
                                    <p:cond delay="0"/>
                                  </p:stCondLst>
                                  <p:childTnLst>
                                    <p:animMotion origin="layout" path="M 0.20365 0.03935 L 0.36003 0.02083 " pathEditMode="relative" rAng="0" ptsTypes="AA">
                                      <p:cBhvr>
                                        <p:cTn id="14" dur="2000" fill="hold"/>
                                        <p:tgtEl>
                                          <p:spTgt spid="10"/>
                                        </p:tgtEl>
                                        <p:attrNameLst>
                                          <p:attrName>ppt_x</p:attrName>
                                          <p:attrName>ppt_y</p:attrName>
                                        </p:attrNameLst>
                                      </p:cBhvr>
                                      <p:rCtr x="7813" y="-926"/>
                                    </p:animMotion>
                                  </p:childTnLst>
                                </p:cTn>
                              </p:par>
                              <p:par>
                                <p:cTn id="15" presetID="42" presetClass="path" presetSubtype="0" accel="50000" decel="50000" fill="hold" grpId="0" nodeType="withEffect">
                                  <p:stCondLst>
                                    <p:cond delay="0"/>
                                  </p:stCondLst>
                                  <p:childTnLst>
                                    <p:animMotion origin="layout" path="M -4.375E-6 4.81481E-6 L 0.20365 -0.03936 " pathEditMode="relative" rAng="0" ptsTypes="AA">
                                      <p:cBhvr>
                                        <p:cTn id="16" dur="2000" fill="hold"/>
                                        <p:tgtEl>
                                          <p:spTgt spid="9"/>
                                        </p:tgtEl>
                                        <p:attrNameLst>
                                          <p:attrName>ppt_x</p:attrName>
                                          <p:attrName>ppt_y</p:attrName>
                                        </p:attrNameLst>
                                      </p:cBhvr>
                                      <p:rCtr x="10182" y="-1968"/>
                                    </p:animMotion>
                                  </p:childTnLst>
                                </p:cTn>
                              </p:par>
                              <p:par>
                                <p:cTn id="17" presetID="42" presetClass="path" presetSubtype="0" accel="50000" decel="50000" fill="hold" grpId="0" nodeType="withEffect">
                                  <p:stCondLst>
                                    <p:cond delay="0"/>
                                  </p:stCondLst>
                                  <p:childTnLst>
                                    <p:animMotion origin="layout" path="M -4.375E-6 -4.81481E-6 L 0.20365 -0.06991 " pathEditMode="relative" rAng="0" ptsTypes="AA">
                                      <p:cBhvr>
                                        <p:cTn id="18" dur="2000" fill="hold"/>
                                        <p:tgtEl>
                                          <p:spTgt spid="11"/>
                                        </p:tgtEl>
                                        <p:attrNameLst>
                                          <p:attrName>ppt_x</p:attrName>
                                          <p:attrName>ppt_y</p:attrName>
                                        </p:attrNameLst>
                                      </p:cBhvr>
                                      <p:rCtr x="10182" y="-3634"/>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2" nodeType="clickEffect">
                                  <p:stCondLst>
                                    <p:cond delay="0"/>
                                  </p:stCondLst>
                                  <p:childTnLst>
                                    <p:animMotion origin="layout" path="M 0.47813 0.0699 L 0.63477 0.0699 " pathEditMode="relative" rAng="0" ptsTypes="AA">
                                      <p:cBhvr>
                                        <p:cTn id="22" dur="2000" fill="hold"/>
                                        <p:tgtEl>
                                          <p:spTgt spid="4"/>
                                        </p:tgtEl>
                                        <p:attrNameLst>
                                          <p:attrName>ppt_x</p:attrName>
                                          <p:attrName>ppt_y</p:attrName>
                                        </p:attrNameLst>
                                      </p:cBhvr>
                                      <p:rCtr x="7826" y="0"/>
                                    </p:animMotion>
                                  </p:childTnLst>
                                </p:cTn>
                              </p:par>
                              <p:par>
                                <p:cTn id="23" presetID="42" presetClass="path" presetSubtype="0" accel="50000" decel="50000" fill="hold" grpId="1" nodeType="withEffect">
                                  <p:stCondLst>
                                    <p:cond delay="0"/>
                                  </p:stCondLst>
                                  <p:childTnLst>
                                    <p:animMotion origin="layout" path="M 0.2043 -0.03936 L 0.63477 0.15347 " pathEditMode="relative" rAng="0" ptsTypes="AA">
                                      <p:cBhvr>
                                        <p:cTn id="24" dur="2000" fill="hold"/>
                                        <p:tgtEl>
                                          <p:spTgt spid="9"/>
                                        </p:tgtEl>
                                        <p:attrNameLst>
                                          <p:attrName>ppt_x</p:attrName>
                                          <p:attrName>ppt_y</p:attrName>
                                        </p:attrNameLst>
                                      </p:cBhvr>
                                      <p:rCtr x="21523" y="9630"/>
                                    </p:animMotion>
                                  </p:childTnLst>
                                </p:cTn>
                              </p:par>
                              <p:par>
                                <p:cTn id="25" presetID="42" presetClass="path" presetSubtype="0" accel="50000" decel="50000" fill="hold" grpId="2" nodeType="withEffect">
                                  <p:stCondLst>
                                    <p:cond delay="0"/>
                                  </p:stCondLst>
                                  <p:childTnLst>
                                    <p:animMotion origin="layout" path="M 0.36003 0.02083 L 0.47813 -0.15347 " pathEditMode="relative" rAng="0" ptsTypes="AA">
                                      <p:cBhvr>
                                        <p:cTn id="26" dur="2000" fill="hold"/>
                                        <p:tgtEl>
                                          <p:spTgt spid="10"/>
                                        </p:tgtEl>
                                        <p:attrNameLst>
                                          <p:attrName>ppt_x</p:attrName>
                                          <p:attrName>ppt_y</p:attrName>
                                        </p:attrNameLst>
                                      </p:cBhvr>
                                      <p:rCtr x="5924" y="-8935"/>
                                    </p:animMotion>
                                  </p:childTnLst>
                                </p:cTn>
                              </p:par>
                              <p:par>
                                <p:cTn id="27" presetID="42" presetClass="path" presetSubtype="0" accel="50000" decel="50000" fill="hold" grpId="1" nodeType="withEffect">
                                  <p:stCondLst>
                                    <p:cond delay="0"/>
                                  </p:stCondLst>
                                  <p:childTnLst>
                                    <p:animMotion origin="layout" path="M 0.20365 -0.0699 L 0.36003 -0.08842 " pathEditMode="relative" rAng="0" ptsTypes="AA">
                                      <p:cBhvr>
                                        <p:cTn id="28" dur="2000" fill="hold"/>
                                        <p:tgtEl>
                                          <p:spTgt spid="11"/>
                                        </p:tgtEl>
                                        <p:attrNameLst>
                                          <p:attrName>ppt_x</p:attrName>
                                          <p:attrName>ppt_y</p:attrName>
                                        </p:attrNameLst>
                                      </p:cBhvr>
                                      <p:rCtr x="7799" y="-949"/>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3" nodeType="clickEffect">
                                  <p:stCondLst>
                                    <p:cond delay="0"/>
                                  </p:stCondLst>
                                  <p:childTnLst>
                                    <p:animMotion origin="layout" path="M 0.63477 0.0699 L -4.375E-6 4.07407E-6 " pathEditMode="relative" rAng="0" ptsTypes="AA">
                                      <p:cBhvr>
                                        <p:cTn id="32" dur="2000" fill="hold"/>
                                        <p:tgtEl>
                                          <p:spTgt spid="4"/>
                                        </p:tgtEl>
                                        <p:attrNameLst>
                                          <p:attrName>ppt_x</p:attrName>
                                          <p:attrName>ppt_y</p:attrName>
                                        </p:attrNameLst>
                                      </p:cBhvr>
                                      <p:rCtr x="-31654" y="-3495"/>
                                    </p:animMotion>
                                  </p:childTnLst>
                                </p:cTn>
                              </p:par>
                              <p:par>
                                <p:cTn id="33" presetID="42" presetClass="path" presetSubtype="0" accel="50000" decel="50000" fill="hold" grpId="2" nodeType="withEffect">
                                  <p:stCondLst>
                                    <p:cond delay="0"/>
                                  </p:stCondLst>
                                  <p:childTnLst>
                                    <p:animMotion origin="layout" path="M 0.63477 0.15347 L -4.375E-6 4.81481E-6 " pathEditMode="relative" rAng="0" ptsTypes="AA">
                                      <p:cBhvr>
                                        <p:cTn id="34" dur="2000" fill="hold"/>
                                        <p:tgtEl>
                                          <p:spTgt spid="9"/>
                                        </p:tgtEl>
                                        <p:attrNameLst>
                                          <p:attrName>ppt_x</p:attrName>
                                          <p:attrName>ppt_y</p:attrName>
                                        </p:attrNameLst>
                                      </p:cBhvr>
                                      <p:rCtr x="-31654" y="-7685"/>
                                    </p:animMotion>
                                  </p:childTnLst>
                                </p:cTn>
                              </p:par>
                              <p:par>
                                <p:cTn id="35" presetID="42" presetClass="path" presetSubtype="0" accel="50000" decel="50000" fill="hold" grpId="3" nodeType="withEffect">
                                  <p:stCondLst>
                                    <p:cond delay="0"/>
                                  </p:stCondLst>
                                  <p:childTnLst>
                                    <p:animMotion origin="layout" path="M 0.47813 -0.15348 L 0.63477 -0.15348 " pathEditMode="relative" rAng="0" ptsTypes="AA">
                                      <p:cBhvr>
                                        <p:cTn id="36" dur="2000" fill="hold"/>
                                        <p:tgtEl>
                                          <p:spTgt spid="10"/>
                                        </p:tgtEl>
                                        <p:attrNameLst>
                                          <p:attrName>ppt_x</p:attrName>
                                          <p:attrName>ppt_y</p:attrName>
                                        </p:attrNameLst>
                                      </p:cBhvr>
                                      <p:rCtr x="7734" y="0"/>
                                    </p:animMotion>
                                  </p:childTnLst>
                                </p:cTn>
                              </p:par>
                              <p:par>
                                <p:cTn id="37" presetID="42" presetClass="path" presetSubtype="0" accel="50000" decel="50000" fill="hold" grpId="2" nodeType="withEffect">
                                  <p:stCondLst>
                                    <p:cond delay="0"/>
                                  </p:stCondLst>
                                  <p:childTnLst>
                                    <p:animMotion origin="layout" path="M 0.36003 -0.08842 L 0.63477 -0.0699 " pathEditMode="relative" rAng="0" ptsTypes="AA">
                                      <p:cBhvr>
                                        <p:cTn id="38" dur="2000" fill="hold"/>
                                        <p:tgtEl>
                                          <p:spTgt spid="11"/>
                                        </p:tgtEl>
                                        <p:attrNameLst>
                                          <p:attrName>ppt_x</p:attrName>
                                          <p:attrName>ppt_y</p:attrName>
                                        </p:attrNameLst>
                                      </p:cBhvr>
                                      <p:rCtr x="13646" y="926"/>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4" nodeType="clickEffect">
                                  <p:stCondLst>
                                    <p:cond delay="0"/>
                                  </p:stCondLst>
                                  <p:childTnLst>
                                    <p:animMotion origin="layout" path="M 0.63477 -0.15348 L -3.95833E-6 -2.59259E-6 " pathEditMode="relative" rAng="0" ptsTypes="AA">
                                      <p:cBhvr>
                                        <p:cTn id="42" dur="2000" fill="hold"/>
                                        <p:tgtEl>
                                          <p:spTgt spid="10"/>
                                        </p:tgtEl>
                                        <p:attrNameLst>
                                          <p:attrName>ppt_x</p:attrName>
                                          <p:attrName>ppt_y</p:attrName>
                                        </p:attrNameLst>
                                      </p:cBhvr>
                                      <p:rCtr x="-31758" y="7639"/>
                                    </p:animMotion>
                                  </p:childTnLst>
                                </p:cTn>
                              </p:par>
                              <p:par>
                                <p:cTn id="43" presetID="42" presetClass="path" presetSubtype="0" accel="50000" decel="50000" fill="hold" grpId="3" nodeType="withEffect">
                                  <p:stCondLst>
                                    <p:cond delay="0"/>
                                  </p:stCondLst>
                                  <p:childTnLst>
                                    <p:animMotion origin="layout" path="M 0.63477 -0.0699 L -3.95833E-6 -4.81481E-6 " pathEditMode="relative" rAng="0" ptsTypes="AA">
                                      <p:cBhvr>
                                        <p:cTn id="44" dur="2000" fill="hold"/>
                                        <p:tgtEl>
                                          <p:spTgt spid="11"/>
                                        </p:tgtEl>
                                        <p:attrNameLst>
                                          <p:attrName>ppt_x</p:attrName>
                                          <p:attrName>ppt_y</p:attrName>
                                        </p:attrNameLst>
                                      </p:cBhvr>
                                      <p:rCtr x="-3175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9" grpId="0" animBg="1"/>
      <p:bldP spid="9" grpId="1" animBg="1"/>
      <p:bldP spid="9" grpId="2" animBg="1"/>
      <p:bldP spid="10" grpId="0" animBg="1"/>
      <p:bldP spid="10" grpId="1" animBg="1"/>
      <p:bldP spid="10" grpId="2" animBg="1"/>
      <p:bldP spid="10" grpId="3" animBg="1"/>
      <p:bldP spid="10" grpId="4" animBg="1"/>
      <p:bldP spid="11" grpId="0" animBg="1"/>
      <p:bldP spid="11" grpId="1" animBg="1"/>
      <p:bldP spid="11" grpId="2" animBg="1"/>
      <p:bldP spid="11" grpId="3"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776728" cy="461665"/>
            <a:chOff x="568442" y="319364"/>
            <a:chExt cx="377672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67921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 Block Diagram</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1211637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22244"/>
                <a:ext cx="9784763" cy="553850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Based on symmetry and parity in NTT/INTT operations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and twiddle factor</a:t>
                </a:r>
                <a14:m>
                  <m:oMath xmlns:m="http://schemas.openxmlformats.org/officeDocument/2006/math">
                    <m:r>
                      <a:rPr lang="zh-TW" altLang="en-US" sz="2000" i="1">
                        <a:latin typeface="Cambria Math" panose="02040503050406030204" pitchFamily="18" charset="0"/>
                      </a:rPr>
                      <m:t>𝜑</m:t>
                    </m:r>
                  </m:oMath>
                </a14:m>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p>
              <a:p>
                <a:pPr marL="914400" lvl="1" indent="-4572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NTT :	</a:t>
                </a:r>
              </a:p>
              <a:p>
                <a:pPr marL="800100" lvl="1"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vs. INTT:</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uses modular inverses of NTT twiddle factors</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Requires final normalization factor</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22244"/>
                <a:ext cx="9784763" cy="5538504"/>
              </a:xfrm>
              <a:prstGeom prst="rect">
                <a:avLst/>
              </a:prstGeom>
              <a:blipFill>
                <a:blip r:embed="rId3"/>
                <a:stretch>
                  <a:fillRect l="-561" b="-990"/>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BA3F8CDF-D9B2-D684-CBF5-23A7D0374334}"/>
              </a:ext>
            </a:extLst>
          </p:cNvPr>
          <p:cNvPicPr>
            <a:picLocks noChangeAspect="1"/>
          </p:cNvPicPr>
          <p:nvPr/>
        </p:nvPicPr>
        <p:blipFill>
          <a:blip r:embed="rId4"/>
          <a:stretch>
            <a:fillRect/>
          </a:stretch>
        </p:blipFill>
        <p:spPr>
          <a:xfrm>
            <a:off x="8119431" y="1595275"/>
            <a:ext cx="3600000" cy="1141523"/>
          </a:xfrm>
          <a:prstGeom prst="rect">
            <a:avLst/>
          </a:prstGeom>
        </p:spPr>
      </p:pic>
      <p:pic>
        <p:nvPicPr>
          <p:cNvPr id="4" name="圖片 3">
            <a:extLst>
              <a:ext uri="{FF2B5EF4-FFF2-40B4-BE49-F238E27FC236}">
                <a16:creationId xmlns:a16="http://schemas.microsoft.com/office/drawing/2014/main" id="{AFD76322-0C9F-A606-8FC4-9D274BC69B6D}"/>
              </a:ext>
            </a:extLst>
          </p:cNvPr>
          <p:cNvPicPr>
            <a:picLocks noChangeAspect="1"/>
          </p:cNvPicPr>
          <p:nvPr/>
        </p:nvPicPr>
        <p:blipFill>
          <a:blip r:embed="rId5"/>
          <a:stretch>
            <a:fillRect/>
          </a:stretch>
        </p:blipFill>
        <p:spPr>
          <a:xfrm>
            <a:off x="8119431" y="4117771"/>
            <a:ext cx="3600000" cy="1144954"/>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2C05378-6EF2-4475-B4F2-CD3E8D992916}"/>
                  </a:ext>
                </a:extLst>
              </p:cNvPr>
              <p:cNvSpPr txBox="1"/>
              <p:nvPr/>
            </p:nvSpPr>
            <p:spPr>
              <a:xfrm>
                <a:off x="2534970" y="2562828"/>
                <a:ext cx="1537600" cy="626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zh-TW" altLang="en-US" sz="2000" b="0" i="1" smtClean="0">
                              <a:latin typeface="Cambria Math" panose="02040503050406030204" pitchFamily="18" charset="0"/>
                            </a:rPr>
                            <m:t>𝜑</m:t>
                          </m:r>
                        </m:e>
                        <m:sup>
                          <m:r>
                            <a:rPr lang="en-US" altLang="zh-TW" sz="2000" b="0" i="1" smtClean="0">
                              <a:latin typeface="Cambria Math" panose="02040503050406030204" pitchFamily="18" charset="0"/>
                            </a:rPr>
                            <m:t>𝑘</m:t>
                          </m:r>
                        </m:sup>
                      </m:sSup>
                      <m:r>
                        <a:rPr lang="en-US" altLang="zh-TW" sz="2000" b="0" i="1" smtClean="0">
                          <a:latin typeface="Cambria Math" panose="02040503050406030204" pitchFamily="18" charset="0"/>
                        </a:rPr>
                        <m:t>𝐵</m:t>
                      </m:r>
                    </m:oMath>
                  </m:oMathPara>
                </a14:m>
                <a:endParaRPr lang="en-US" altLang="zh-TW" sz="2000" b="0" dirty="0"/>
              </a:p>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𝐵</m:t>
                      </m:r>
                      <m:r>
                        <a:rPr lang="en-US" altLang="zh-TW" sz="2000" i="1">
                          <a:latin typeface="Cambria Math" panose="02040503050406030204" pitchFamily="18" charset="0"/>
                        </a:rPr>
                        <m:t>=</m:t>
                      </m:r>
                      <m:r>
                        <a:rPr lang="en-US" altLang="zh-TW" sz="2000" i="1">
                          <a:latin typeface="Cambria Math" panose="02040503050406030204" pitchFamily="18" charset="0"/>
                        </a:rPr>
                        <m:t>𝐴</m:t>
                      </m:r>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𝜑</m:t>
                          </m:r>
                        </m:e>
                        <m:sup>
                          <m:r>
                            <a:rPr lang="en-US" altLang="zh-TW" sz="2000" i="1">
                              <a:latin typeface="Cambria Math" panose="02040503050406030204" pitchFamily="18" charset="0"/>
                            </a:rPr>
                            <m:t>𝑘</m:t>
                          </m:r>
                        </m:sup>
                      </m:sSup>
                      <m:r>
                        <a:rPr lang="en-US" altLang="zh-TW" sz="2000" b="0" i="1" smtClean="0">
                          <a:latin typeface="Cambria Math" panose="02040503050406030204" pitchFamily="18" charset="0"/>
                        </a:rPr>
                        <m:t>𝐵</m:t>
                      </m:r>
                    </m:oMath>
                  </m:oMathPara>
                </a14:m>
                <a:endParaRPr lang="en-US" altLang="zh-TW" sz="2000" dirty="0"/>
              </a:p>
            </p:txBody>
          </p:sp>
        </mc:Choice>
        <mc:Fallback xmlns="">
          <p:sp>
            <p:nvSpPr>
              <p:cNvPr id="5" name="文字方塊 4">
                <a:extLst>
                  <a:ext uri="{FF2B5EF4-FFF2-40B4-BE49-F238E27FC236}">
                    <a16:creationId xmlns:a16="http://schemas.microsoft.com/office/drawing/2014/main" id="{52C05378-6EF2-4475-B4F2-CD3E8D992916}"/>
                  </a:ext>
                </a:extLst>
              </p:cNvPr>
              <p:cNvSpPr txBox="1">
                <a:spLocks noRot="1" noChangeAspect="1" noMove="1" noResize="1" noEditPoints="1" noAdjustHandles="1" noChangeArrowheads="1" noChangeShapeType="1" noTextEdit="1"/>
              </p:cNvSpPr>
              <p:nvPr/>
            </p:nvSpPr>
            <p:spPr>
              <a:xfrm>
                <a:off x="2534970" y="2562828"/>
                <a:ext cx="1537600" cy="626582"/>
              </a:xfrm>
              <a:prstGeom prst="rect">
                <a:avLst/>
              </a:prstGeom>
              <a:blipFill>
                <a:blip r:embed="rId7"/>
                <a:stretch>
                  <a:fillRect l="-3175" r="-2778" b="-1262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4429D5B3-BD46-4E6A-B6FC-72E007ADFC24}"/>
                  </a:ext>
                </a:extLst>
              </p:cNvPr>
              <p:cNvSpPr txBox="1"/>
              <p:nvPr/>
            </p:nvSpPr>
            <p:spPr>
              <a:xfrm>
                <a:off x="2534970" y="3668591"/>
                <a:ext cx="1885453"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𝐵</m:t>
                      </m:r>
                    </m:oMath>
                  </m:oMathPara>
                </a14:m>
                <a:endParaRPr lang="en-US" altLang="zh-TW" sz="2000" b="0" dirty="0"/>
              </a:p>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𝐵</m:t>
                      </m:r>
                      <m:r>
                        <a:rPr lang="en-US" altLang="zh-TW" sz="2000" i="1">
                          <a:latin typeface="Cambria Math" panose="02040503050406030204" pitchFamily="18" charset="0"/>
                        </a:rPr>
                        <m:t>=</m:t>
                      </m:r>
                      <m:r>
                        <a:rPr lang="en-US" altLang="zh-TW" sz="2000" b="0" i="1" smtClean="0">
                          <a:latin typeface="Cambria Math" panose="02040503050406030204" pitchFamily="18" charset="0"/>
                        </a:rPr>
                        <m:t>(</m:t>
                      </m:r>
                      <m:r>
                        <a:rPr lang="en-US" altLang="zh-TW" sz="2000" i="1">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𝐵</m:t>
                      </m:r>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𝜑</m:t>
                          </m:r>
                        </m:e>
                        <m:sup>
                          <m:r>
                            <a:rPr lang="en-US" altLang="zh-TW" sz="2000" b="0" i="1" smtClean="0">
                              <a:latin typeface="Cambria Math" panose="02040503050406030204" pitchFamily="18" charset="0"/>
                            </a:rPr>
                            <m:t>−</m:t>
                          </m:r>
                          <m:r>
                            <a:rPr lang="en-US" altLang="zh-TW" sz="2000" i="1">
                              <a:latin typeface="Cambria Math" panose="02040503050406030204" pitchFamily="18" charset="0"/>
                            </a:rPr>
                            <m:t>𝑘</m:t>
                          </m:r>
                        </m:sup>
                      </m:sSup>
                    </m:oMath>
                  </m:oMathPara>
                </a14:m>
                <a:endParaRPr lang="en-US" altLang="zh-TW" sz="2000" dirty="0"/>
              </a:p>
            </p:txBody>
          </p:sp>
        </mc:Choice>
        <mc:Fallback xmlns="">
          <p:sp>
            <p:nvSpPr>
              <p:cNvPr id="12" name="文字方塊 11">
                <a:extLst>
                  <a:ext uri="{FF2B5EF4-FFF2-40B4-BE49-F238E27FC236}">
                    <a16:creationId xmlns:a16="http://schemas.microsoft.com/office/drawing/2014/main" id="{4429D5B3-BD46-4E6A-B6FC-72E007ADFC24}"/>
                  </a:ext>
                </a:extLst>
              </p:cNvPr>
              <p:cNvSpPr txBox="1">
                <a:spLocks noRot="1" noChangeAspect="1" noMove="1" noResize="1" noEditPoints="1" noAdjustHandles="1" noChangeArrowheads="1" noChangeShapeType="1" noTextEdit="1"/>
              </p:cNvSpPr>
              <p:nvPr/>
            </p:nvSpPr>
            <p:spPr>
              <a:xfrm>
                <a:off x="2534970" y="3668591"/>
                <a:ext cx="1885453" cy="621067"/>
              </a:xfrm>
              <a:prstGeom prst="rect">
                <a:avLst/>
              </a:prstGeom>
              <a:blipFill>
                <a:blip r:embed="rId8"/>
                <a:stretch>
                  <a:fillRect l="-2589" r="-647" b="-176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46084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04695" cy="461665"/>
            <a:chOff x="568442" y="319364"/>
            <a:chExt cx="2904695"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0717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236" y="1272375"/>
            <a:ext cx="11520000" cy="4952227"/>
          </a:xfrm>
          <a:prstGeom prst="rect">
            <a:avLst/>
          </a:prstGeom>
        </p:spPr>
      </p:pic>
      <p:pic>
        <p:nvPicPr>
          <p:cNvPr id="3" name="圖片 2">
            <a:extLst>
              <a:ext uri="{FF2B5EF4-FFF2-40B4-BE49-F238E27FC236}">
                <a16:creationId xmlns:a16="http://schemas.microsoft.com/office/drawing/2014/main" id="{429D67FA-ECC0-459B-87F4-9F644E969AE8}"/>
              </a:ext>
            </a:extLst>
          </p:cNvPr>
          <p:cNvPicPr>
            <a:picLocks noChangeAspect="1"/>
          </p:cNvPicPr>
          <p:nvPr/>
        </p:nvPicPr>
        <p:blipFill>
          <a:blip r:embed="rId4"/>
          <a:stretch>
            <a:fillRect/>
          </a:stretch>
        </p:blipFill>
        <p:spPr>
          <a:xfrm>
            <a:off x="665959" y="2248840"/>
            <a:ext cx="381053" cy="181000"/>
          </a:xfrm>
          <a:prstGeom prst="rect">
            <a:avLst/>
          </a:prstGeom>
        </p:spPr>
      </p:pic>
      <p:pic>
        <p:nvPicPr>
          <p:cNvPr id="8" name="圖片 7">
            <a:extLst>
              <a:ext uri="{FF2B5EF4-FFF2-40B4-BE49-F238E27FC236}">
                <a16:creationId xmlns:a16="http://schemas.microsoft.com/office/drawing/2014/main" id="{E3C7100F-7E26-49D4-B129-2CF6285B71DB}"/>
              </a:ext>
            </a:extLst>
          </p:cNvPr>
          <p:cNvPicPr>
            <a:picLocks noChangeAspect="1"/>
          </p:cNvPicPr>
          <p:nvPr/>
        </p:nvPicPr>
        <p:blipFill rotWithShape="1">
          <a:blip r:embed="rId5"/>
          <a:srcRect l="27728" t="78769" r="67307" b="774"/>
          <a:stretch/>
        </p:blipFill>
        <p:spPr>
          <a:xfrm>
            <a:off x="955034" y="2248840"/>
            <a:ext cx="91978" cy="120164"/>
          </a:xfrm>
          <a:prstGeom prst="rect">
            <a:avLst/>
          </a:prstGeom>
        </p:spPr>
      </p:pic>
    </p:spTree>
    <p:extLst>
      <p:ext uri="{BB962C8B-B14F-4D97-AF65-F5344CB8AC3E}">
        <p14:creationId xmlns:p14="http://schemas.microsoft.com/office/powerpoint/2010/main" val="2088684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921095" y="779862"/>
            <a:ext cx="1034980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 match Butterfly Unit output pattern, each stage includes reordering logic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Total of 7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modules used across NTT/INTT stages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Memory depth per stage differs:</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2×((8−i)−1)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INTT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59" y="4010568"/>
            <a:ext cx="10349809" cy="2616202"/>
          </a:xfrm>
          <a:prstGeom prst="rect">
            <a:avLst/>
          </a:prstGeom>
        </p:spPr>
      </p:pic>
    </p:spTree>
    <p:extLst>
      <p:ext uri="{BB962C8B-B14F-4D97-AF65-F5344CB8AC3E}">
        <p14:creationId xmlns:p14="http://schemas.microsoft.com/office/powerpoint/2010/main" val="478780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686972" y="683301"/>
            <a:ext cx="9133428"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Quantum computer with </a:t>
            </a:r>
            <a:r>
              <a:rPr lang="en-US" altLang="zh-TW" sz="2000" b="1" dirty="0">
                <a:latin typeface="Times New Roman" panose="02020603050405020304" pitchFamily="18" charset="0"/>
                <a:cs typeface="Times New Roman" panose="02020603050405020304" pitchFamily="18" charset="0"/>
              </a:rPr>
              <a:t>Shor's algorithm </a:t>
            </a:r>
            <a:r>
              <a:rPr lang="en-US" altLang="zh-TW" sz="2000" b="1" dirty="0" err="1">
                <a:latin typeface="Times New Roman" panose="02020603050405020304" pitchFamily="18" charset="0"/>
                <a:cs typeface="Times New Roman" panose="02020603050405020304" pitchFamily="18" charset="0"/>
              </a:rPr>
              <a:t>v.s</a:t>
            </a:r>
            <a:r>
              <a:rPr lang="en-US" altLang="zh-TW" sz="2000" b="1" dirty="0">
                <a:latin typeface="Times New Roman" panose="02020603050405020304" pitchFamily="18" charset="0"/>
                <a:cs typeface="Times New Roman" panose="02020603050405020304" pitchFamily="18" charset="0"/>
              </a:rPr>
              <a:t>. public-key cryptosystem</a:t>
            </a: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Post-quantum cryptography (PQC)</a:t>
            </a: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 National Institute  of Standards and Technology (NIST) </a:t>
            </a:r>
            <a:r>
              <a:rPr lang="en-US" altLang="zh-TW" sz="2000" dirty="0">
                <a:latin typeface="Times New Roman" panose="02020603050405020304" pitchFamily="18" charset="0"/>
                <a:cs typeface="Times New Roman" panose="02020603050405020304" pitchFamily="18" charset="0"/>
              </a:rPr>
              <a:t>selects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a post-quantum encryption standard</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a:t>
            </a:r>
            <a:r>
              <a:rPr lang="en-US" altLang="zh-TW" sz="2000" b="1" dirty="0">
                <a:latin typeface="Times New Roman" panose="02020603050405020304" pitchFamily="18" charset="0"/>
                <a:cs typeface="Times New Roman" panose="02020603050405020304" pitchFamily="18" charset="0"/>
              </a:rPr>
              <a:t>CRYSTAL-DILITHIUM</a:t>
            </a:r>
          </a:p>
          <a:p>
            <a:pPr marL="1257300" lvl="2"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grpSp>
        <p:nvGrpSpPr>
          <p:cNvPr id="30" name="群組 29">
            <a:extLst>
              <a:ext uri="{FF2B5EF4-FFF2-40B4-BE49-F238E27FC236}">
                <a16:creationId xmlns:a16="http://schemas.microsoft.com/office/drawing/2014/main" id="{4F7410BC-C5D2-4424-B81A-6260A376AE20}"/>
              </a:ext>
            </a:extLst>
          </p:cNvPr>
          <p:cNvGrpSpPr/>
          <p:nvPr/>
        </p:nvGrpSpPr>
        <p:grpSpPr>
          <a:xfrm>
            <a:off x="1477393" y="4036832"/>
            <a:ext cx="9237214" cy="2554473"/>
            <a:chOff x="1560608" y="4179792"/>
            <a:chExt cx="9237214" cy="2554473"/>
          </a:xfrm>
        </p:grpSpPr>
        <p:grpSp>
          <p:nvGrpSpPr>
            <p:cNvPr id="7" name="群組 6">
              <a:extLst>
                <a:ext uri="{FF2B5EF4-FFF2-40B4-BE49-F238E27FC236}">
                  <a16:creationId xmlns:a16="http://schemas.microsoft.com/office/drawing/2014/main" id="{C7C9830F-94A4-4EDB-80E4-63EFB3CD18CF}"/>
                </a:ext>
              </a:extLst>
            </p:cNvPr>
            <p:cNvGrpSpPr/>
            <p:nvPr/>
          </p:nvGrpSpPr>
          <p:grpSpPr>
            <a:xfrm>
              <a:off x="2237891" y="4179792"/>
              <a:ext cx="882494" cy="960982"/>
              <a:chOff x="1245724" y="4291179"/>
              <a:chExt cx="882494" cy="960982"/>
            </a:xfrm>
          </p:grpSpPr>
          <p:pic>
            <p:nvPicPr>
              <p:cNvPr id="6" name="圖片 5">
                <a:extLst>
                  <a:ext uri="{FF2B5EF4-FFF2-40B4-BE49-F238E27FC236}">
                    <a16:creationId xmlns:a16="http://schemas.microsoft.com/office/drawing/2014/main" id="{C37549CE-FE59-4FA6-8DEE-E0FEC00C190D}"/>
                  </a:ext>
                </a:extLst>
              </p:cNvPr>
              <p:cNvPicPr>
                <a:picLocks noChangeAspect="1"/>
              </p:cNvPicPr>
              <p:nvPr/>
            </p:nvPicPr>
            <p:blipFill>
              <a:blip r:embed="rId3"/>
              <a:stretch>
                <a:fillRect/>
              </a:stretch>
            </p:blipFill>
            <p:spPr>
              <a:xfrm>
                <a:off x="1337285" y="4291179"/>
                <a:ext cx="699372" cy="699372"/>
              </a:xfrm>
              <a:prstGeom prst="rect">
                <a:avLst/>
              </a:prstGeom>
            </p:spPr>
          </p:pic>
          <p:sp>
            <p:nvSpPr>
              <p:cNvPr id="10" name="文字方塊 9">
                <a:extLst>
                  <a:ext uri="{FF2B5EF4-FFF2-40B4-BE49-F238E27FC236}">
                    <a16:creationId xmlns:a16="http://schemas.microsoft.com/office/drawing/2014/main" id="{5D0D6794-82BA-4176-BF4C-F79B2054049F}"/>
                  </a:ext>
                </a:extLst>
              </p:cNvPr>
              <p:cNvSpPr txBox="1"/>
              <p:nvPr/>
            </p:nvSpPr>
            <p:spPr>
              <a:xfrm>
                <a:off x="1245724" y="4990551"/>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RSA/ ECC</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AD8BB1FC-1D9E-44B0-8959-0B7BD108599D}"/>
                </a:ext>
              </a:extLst>
            </p:cNvPr>
            <p:cNvGrpSpPr/>
            <p:nvPr/>
          </p:nvGrpSpPr>
          <p:grpSpPr>
            <a:xfrm>
              <a:off x="1796644" y="5590596"/>
              <a:ext cx="882494" cy="1143669"/>
              <a:chOff x="1268554" y="5505598"/>
              <a:chExt cx="882494" cy="1143669"/>
            </a:xfrm>
          </p:grpSpPr>
          <p:pic>
            <p:nvPicPr>
              <p:cNvPr id="9" name="圖片 8">
                <a:extLst>
                  <a:ext uri="{FF2B5EF4-FFF2-40B4-BE49-F238E27FC236}">
                    <a16:creationId xmlns:a16="http://schemas.microsoft.com/office/drawing/2014/main" id="{2D59D558-022C-47CB-A01B-D6CFBB8738D8}"/>
                  </a:ext>
                </a:extLst>
              </p:cNvPr>
              <p:cNvPicPr>
                <a:picLocks noChangeAspect="1"/>
              </p:cNvPicPr>
              <p:nvPr/>
            </p:nvPicPr>
            <p:blipFill>
              <a:blip r:embed="rId4"/>
              <a:stretch>
                <a:fillRect/>
              </a:stretch>
            </p:blipFill>
            <p:spPr>
              <a:xfrm>
                <a:off x="1334577" y="5505598"/>
                <a:ext cx="750448" cy="750448"/>
              </a:xfrm>
              <a:prstGeom prst="rect">
                <a:avLst/>
              </a:prstGeom>
            </p:spPr>
          </p:pic>
          <p:sp>
            <p:nvSpPr>
              <p:cNvPr id="14" name="文字方塊 13">
                <a:extLst>
                  <a:ext uri="{FF2B5EF4-FFF2-40B4-BE49-F238E27FC236}">
                    <a16:creationId xmlns:a16="http://schemas.microsoft.com/office/drawing/2014/main" id="{56A65DF2-E8BA-4A47-B1F3-F41A81FD77E9}"/>
                  </a:ext>
                </a:extLst>
              </p:cNvPr>
              <p:cNvSpPr txBox="1"/>
              <p:nvPr/>
            </p:nvSpPr>
            <p:spPr>
              <a:xfrm>
                <a:off x="1268554" y="6218380"/>
                <a:ext cx="882494" cy="430887"/>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quantum computer </a:t>
                </a:r>
                <a:endParaRPr lang="zh-TW" altLang="en-US" sz="1100" dirty="0">
                  <a:latin typeface="Times New Roman" panose="02020603050405020304" pitchFamily="18" charset="0"/>
                  <a:cs typeface="Times New Roman" panose="02020603050405020304" pitchFamily="18" charset="0"/>
                </a:endParaRPr>
              </a:p>
            </p:txBody>
          </p:sp>
        </p:grpSp>
        <p:pic>
          <p:nvPicPr>
            <p:cNvPr id="13" name="圖片 12">
              <a:extLst>
                <a:ext uri="{FF2B5EF4-FFF2-40B4-BE49-F238E27FC236}">
                  <a16:creationId xmlns:a16="http://schemas.microsoft.com/office/drawing/2014/main" id="{5EC34E57-CEBA-4AAA-9758-9BA20607B057}"/>
                </a:ext>
              </a:extLst>
            </p:cNvPr>
            <p:cNvPicPr>
              <a:picLocks noChangeAspect="1"/>
            </p:cNvPicPr>
            <p:nvPr/>
          </p:nvPicPr>
          <p:blipFill>
            <a:blip r:embed="rId5"/>
            <a:stretch>
              <a:fillRect/>
            </a:stretch>
          </p:blipFill>
          <p:spPr>
            <a:xfrm>
              <a:off x="3028824" y="5578536"/>
              <a:ext cx="750448" cy="750448"/>
            </a:xfrm>
            <a:prstGeom prst="rect">
              <a:avLst/>
            </a:prstGeom>
          </p:spPr>
        </p:pic>
        <p:sp>
          <p:nvSpPr>
            <p:cNvPr id="18" name="文字方塊 17">
              <a:extLst>
                <a:ext uri="{FF2B5EF4-FFF2-40B4-BE49-F238E27FC236}">
                  <a16:creationId xmlns:a16="http://schemas.microsoft.com/office/drawing/2014/main" id="{DA66E94A-1976-4D7E-AB35-51A29A99478F}"/>
                </a:ext>
              </a:extLst>
            </p:cNvPr>
            <p:cNvSpPr txBox="1"/>
            <p:nvPr/>
          </p:nvSpPr>
          <p:spPr>
            <a:xfrm>
              <a:off x="2988326" y="6348533"/>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Shor</a:t>
              </a:r>
              <a:endParaRPr lang="zh-TW" altLang="en-US" sz="1100" dirty="0">
                <a:latin typeface="Times New Roman" panose="02020603050405020304" pitchFamily="18" charset="0"/>
                <a:cs typeface="Times New Roman" panose="02020603050405020304" pitchFamily="18" charset="0"/>
              </a:endParaRPr>
            </a:p>
          </p:txBody>
        </p:sp>
        <p:sp>
          <p:nvSpPr>
            <p:cNvPr id="15" name="矩形: 圓角 14">
              <a:extLst>
                <a:ext uri="{FF2B5EF4-FFF2-40B4-BE49-F238E27FC236}">
                  <a16:creationId xmlns:a16="http://schemas.microsoft.com/office/drawing/2014/main" id="{BEE126AB-8248-418D-8F5E-F9E9A894DF19}"/>
                </a:ext>
              </a:extLst>
            </p:cNvPr>
            <p:cNvSpPr/>
            <p:nvPr/>
          </p:nvSpPr>
          <p:spPr>
            <a:xfrm>
              <a:off x="1560608" y="5431458"/>
              <a:ext cx="2389247" cy="1302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接點: 弧形 21">
              <a:extLst>
                <a:ext uri="{FF2B5EF4-FFF2-40B4-BE49-F238E27FC236}">
                  <a16:creationId xmlns:a16="http://schemas.microsoft.com/office/drawing/2014/main" id="{BEAF2202-B27A-4AD7-9308-1D62D0463484}"/>
                </a:ext>
              </a:extLst>
            </p:cNvPr>
            <p:cNvCxnSpPr>
              <a:stCxn id="15" idx="3"/>
              <a:endCxn id="6" idx="3"/>
            </p:cNvCxnSpPr>
            <p:nvPr/>
          </p:nvCxnSpPr>
          <p:spPr>
            <a:xfrm flipH="1" flipV="1">
              <a:off x="3028824" y="4529478"/>
              <a:ext cx="921031" cy="1553384"/>
            </a:xfrm>
            <a:prstGeom prst="curvedConnector3">
              <a:avLst>
                <a:gd name="adj1" fmla="val -2482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607CE48-1ECE-4260-BB64-129EA79ABC63}"/>
                </a:ext>
              </a:extLst>
            </p:cNvPr>
            <p:cNvSpPr txBox="1"/>
            <p:nvPr/>
          </p:nvSpPr>
          <p:spPr>
            <a:xfrm>
              <a:off x="3378510" y="5009969"/>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Attack</a:t>
              </a:r>
              <a:endParaRPr lang="zh-TW" altLang="en-US" sz="1100" dirty="0">
                <a:latin typeface="Times New Roman" panose="02020603050405020304" pitchFamily="18" charset="0"/>
                <a:cs typeface="Times New Roman" panose="02020603050405020304" pitchFamily="18" charset="0"/>
              </a:endParaRPr>
            </a:p>
          </p:txBody>
        </p:sp>
        <p:sp>
          <p:nvSpPr>
            <p:cNvPr id="23" name="箭號: 向右 22">
              <a:extLst>
                <a:ext uri="{FF2B5EF4-FFF2-40B4-BE49-F238E27FC236}">
                  <a16:creationId xmlns:a16="http://schemas.microsoft.com/office/drawing/2014/main" id="{80054CDE-04D1-4B8C-B2B2-5299DD86BCF7}"/>
                </a:ext>
              </a:extLst>
            </p:cNvPr>
            <p:cNvSpPr/>
            <p:nvPr/>
          </p:nvSpPr>
          <p:spPr>
            <a:xfrm>
              <a:off x="4478644" y="52398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22" name="Picture 2" descr="https://vectorseek.com/wp-content/uploads/2022/04/NIST-Logo-Vector-1.jpg">
              <a:extLst>
                <a:ext uri="{FF2B5EF4-FFF2-40B4-BE49-F238E27FC236}">
                  <a16:creationId xmlns:a16="http://schemas.microsoft.com/office/drawing/2014/main" id="{DD415068-1A20-436B-A0C9-968B7410568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862" t="40823" r="22839" b="41597"/>
            <a:stretch/>
          </p:blipFill>
          <p:spPr bwMode="auto">
            <a:xfrm>
              <a:off x="5247488" y="5184531"/>
              <a:ext cx="1387873" cy="449344"/>
            </a:xfrm>
            <a:prstGeom prst="rect">
              <a:avLst/>
            </a:prstGeom>
            <a:noFill/>
            <a:extLst>
              <a:ext uri="{909E8E84-426E-40DD-AFC4-6F175D3DCCD1}">
                <a14:hiddenFill xmlns:a14="http://schemas.microsoft.com/office/drawing/2010/main">
                  <a:solidFill>
                    <a:srgbClr val="FFFFFF"/>
                  </a:solidFill>
                </a14:hiddenFill>
              </a:ext>
            </a:extLst>
          </p:spPr>
        </p:pic>
        <p:sp>
          <p:nvSpPr>
            <p:cNvPr id="29" name="箭號: 向右 28">
              <a:extLst>
                <a:ext uri="{FF2B5EF4-FFF2-40B4-BE49-F238E27FC236}">
                  <a16:creationId xmlns:a16="http://schemas.microsoft.com/office/drawing/2014/main" id="{0D0EB739-0353-4F60-BDAF-E6E0456E8FA6}"/>
                </a:ext>
              </a:extLst>
            </p:cNvPr>
            <p:cNvSpPr/>
            <p:nvPr/>
          </p:nvSpPr>
          <p:spPr>
            <a:xfrm>
              <a:off x="6783366" y="5230009"/>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54A26942-CA56-44A8-876D-EA124C75877F}"/>
                </a:ext>
              </a:extLst>
            </p:cNvPr>
            <p:cNvPicPr>
              <a:picLocks noChangeAspect="1"/>
            </p:cNvPicPr>
            <p:nvPr/>
          </p:nvPicPr>
          <p:blipFill>
            <a:blip r:embed="rId7"/>
            <a:stretch>
              <a:fillRect/>
            </a:stretch>
          </p:blipFill>
          <p:spPr>
            <a:xfrm>
              <a:off x="7673093" y="4840333"/>
              <a:ext cx="750263" cy="750263"/>
            </a:xfrm>
            <a:prstGeom prst="rect">
              <a:avLst/>
            </a:prstGeom>
          </p:spPr>
        </p:pic>
        <p:sp>
          <p:nvSpPr>
            <p:cNvPr id="32" name="文字方塊 31">
              <a:extLst>
                <a:ext uri="{FF2B5EF4-FFF2-40B4-BE49-F238E27FC236}">
                  <a16:creationId xmlns:a16="http://schemas.microsoft.com/office/drawing/2014/main" id="{66CD0D5C-0630-4794-8717-3954DE86FAC4}"/>
                </a:ext>
              </a:extLst>
            </p:cNvPr>
            <p:cNvSpPr txBox="1"/>
            <p:nvPr/>
          </p:nvSpPr>
          <p:spPr>
            <a:xfrm>
              <a:off x="762184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PQC</a:t>
              </a:r>
              <a:endParaRPr lang="zh-TW" altLang="en-US" sz="1100" dirty="0">
                <a:latin typeface="Times New Roman" panose="02020603050405020304" pitchFamily="18" charset="0"/>
                <a:cs typeface="Times New Roman" panose="02020603050405020304" pitchFamily="18" charset="0"/>
              </a:endParaRPr>
            </a:p>
          </p:txBody>
        </p:sp>
        <p:sp>
          <p:nvSpPr>
            <p:cNvPr id="33" name="箭號: 向右 32">
              <a:extLst>
                <a:ext uri="{FF2B5EF4-FFF2-40B4-BE49-F238E27FC236}">
                  <a16:creationId xmlns:a16="http://schemas.microsoft.com/office/drawing/2014/main" id="{52B8C2B2-3A64-49AE-83DF-19BA419B0C6F}"/>
                </a:ext>
              </a:extLst>
            </p:cNvPr>
            <p:cNvSpPr/>
            <p:nvPr/>
          </p:nvSpPr>
          <p:spPr>
            <a:xfrm>
              <a:off x="8703483" y="52259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D9BF61F0-CFC1-4311-93E1-71DD183DD26C}"/>
                </a:ext>
              </a:extLst>
            </p:cNvPr>
            <p:cNvPicPr>
              <a:picLocks noChangeAspect="1"/>
            </p:cNvPicPr>
            <p:nvPr/>
          </p:nvPicPr>
          <p:blipFill>
            <a:blip r:embed="rId8"/>
            <a:stretch>
              <a:fillRect/>
            </a:stretch>
          </p:blipFill>
          <p:spPr>
            <a:xfrm>
              <a:off x="9717022" y="4662294"/>
              <a:ext cx="1080800" cy="1080800"/>
            </a:xfrm>
            <a:prstGeom prst="rect">
              <a:avLst/>
            </a:prstGeom>
          </p:spPr>
        </p:pic>
        <p:sp>
          <p:nvSpPr>
            <p:cNvPr id="36" name="文字方塊 35">
              <a:extLst>
                <a:ext uri="{FF2B5EF4-FFF2-40B4-BE49-F238E27FC236}">
                  <a16:creationId xmlns:a16="http://schemas.microsoft.com/office/drawing/2014/main" id="{A7114411-4DE4-4787-92D5-E600D7547EAB}"/>
                </a:ext>
              </a:extLst>
            </p:cNvPr>
            <p:cNvSpPr txBox="1"/>
            <p:nvPr/>
          </p:nvSpPr>
          <p:spPr>
            <a:xfrm>
              <a:off x="981617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ML-DSA</a:t>
              </a:r>
              <a:endParaRPr lang="zh-TW"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487227" cy="461665"/>
            <a:chOff x="568442" y="319364"/>
            <a:chExt cx="3487227"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38971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41472" cy="461665"/>
            <a:chOff x="568442" y="319364"/>
            <a:chExt cx="3541472"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4395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KeyGen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92768" cy="461665"/>
            <a:chOff x="568442" y="319364"/>
            <a:chExt cx="359276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9525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07360" cy="461665"/>
            <a:chOff x="568442" y="319364"/>
            <a:chExt cx="350736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0984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SignVer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306501" cy="461665"/>
            <a:chOff x="568442" y="319364"/>
            <a:chExt cx="1306501" cy="461666"/>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20898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13" name="圖片 12">
            <a:extLst>
              <a:ext uri="{FF2B5EF4-FFF2-40B4-BE49-F238E27FC236}">
                <a16:creationId xmlns:a16="http://schemas.microsoft.com/office/drawing/2014/main" id="{3B899804-80CE-E930-EFA9-F295519C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779224"/>
            <a:ext cx="9000000" cy="5759411"/>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673862" cy="461665"/>
            <a:chOff x="568442" y="319364"/>
            <a:chExt cx="2673862" cy="461666"/>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5763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5" name="圖片 4">
            <a:extLst>
              <a:ext uri="{FF2B5EF4-FFF2-40B4-BE49-F238E27FC236}">
                <a16:creationId xmlns:a16="http://schemas.microsoft.com/office/drawing/2014/main" id="{1E630A2B-D2AB-DE36-BC8E-B2FB98335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589548"/>
            <a:ext cx="10800000" cy="3678904"/>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725158" cy="461665"/>
            <a:chOff x="568442" y="319364"/>
            <a:chExt cx="2725158" cy="461666"/>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6276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E6160975-6D0D-BA9B-20B9-96783D8EE1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664288"/>
            <a:ext cx="10800000" cy="3809589"/>
          </a:xfrm>
          <a:prstGeom prst="rect">
            <a:avLst/>
          </a:prstGeom>
        </p:spPr>
      </p:pic>
      <p:pic>
        <p:nvPicPr>
          <p:cNvPr id="8" name="圖片 7">
            <a:extLst>
              <a:ext uri="{FF2B5EF4-FFF2-40B4-BE49-F238E27FC236}">
                <a16:creationId xmlns:a16="http://schemas.microsoft.com/office/drawing/2014/main" id="{88EC1C0C-7D5A-86B2-1189-565853CBDF03}"/>
              </a:ext>
            </a:extLst>
          </p:cNvPr>
          <p:cNvPicPr>
            <a:picLocks noChangeAspect="1"/>
          </p:cNvPicPr>
          <p:nvPr/>
        </p:nvPicPr>
        <p:blipFill>
          <a:blip r:embed="rId4"/>
          <a:stretch>
            <a:fillRect/>
          </a:stretch>
        </p:blipFill>
        <p:spPr>
          <a:xfrm>
            <a:off x="2916985" y="4005389"/>
            <a:ext cx="166733" cy="142568"/>
          </a:xfrm>
          <a:prstGeom prst="rect">
            <a:avLst/>
          </a:prstGeom>
        </p:spPr>
      </p:pic>
      <p:pic>
        <p:nvPicPr>
          <p:cNvPr id="9" name="圖片 8">
            <a:extLst>
              <a:ext uri="{FF2B5EF4-FFF2-40B4-BE49-F238E27FC236}">
                <a16:creationId xmlns:a16="http://schemas.microsoft.com/office/drawing/2014/main" id="{4E5CF5DB-1265-C069-0B1D-BB6E65AA791C}"/>
              </a:ext>
            </a:extLst>
          </p:cNvPr>
          <p:cNvPicPr>
            <a:picLocks noChangeAspect="1"/>
          </p:cNvPicPr>
          <p:nvPr/>
        </p:nvPicPr>
        <p:blipFill>
          <a:blip r:embed="rId4"/>
          <a:stretch>
            <a:fillRect/>
          </a:stretch>
        </p:blipFill>
        <p:spPr>
          <a:xfrm>
            <a:off x="2101645" y="1934176"/>
            <a:ext cx="166733" cy="142568"/>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3393611" cy="461665"/>
            <a:chOff x="568442" y="319364"/>
            <a:chExt cx="3393611" cy="461666"/>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329609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4" name="圖片 3">
            <a:extLst>
              <a:ext uri="{FF2B5EF4-FFF2-40B4-BE49-F238E27FC236}">
                <a16:creationId xmlns:a16="http://schemas.microsoft.com/office/drawing/2014/main" id="{A0F5C9B4-1A4A-0BC6-B9C2-311200E97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315049"/>
            <a:ext cx="10800000" cy="4951233"/>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3252547" cy="461665"/>
            <a:chOff x="568442" y="319364"/>
            <a:chExt cx="3252547" cy="461666"/>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315503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4" name="圖片 3">
            <a:extLst>
              <a:ext uri="{FF2B5EF4-FFF2-40B4-BE49-F238E27FC236}">
                <a16:creationId xmlns:a16="http://schemas.microsoft.com/office/drawing/2014/main" id="{B95968C1-15B0-EA60-C337-5342A414DE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271361"/>
            <a:ext cx="10800000" cy="4601716"/>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926630" y="967002"/>
            <a:ext cx="10498608" cy="307629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a:t>
            </a:r>
            <a:r>
              <a:rPr lang="en-US" altLang="zh-TW" sz="2000"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r>
              <a:rPr lang="en-US" altLang="zh-TW" sz="2000" b="1" dirty="0">
                <a:latin typeface="Times New Roman" panose="02020603050405020304" pitchFamily="18" charset="0"/>
                <a:cs typeface="Times New Roman" panose="02020603050405020304" pitchFamily="18" charset="0"/>
              </a:rPr>
              <a:t>MLWE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&amp;</a:t>
            </a:r>
            <a:r>
              <a:rPr lang="zh-TW" altLang="en-US" sz="2000" dirty="0">
                <a:latin typeface="Times New Roman" panose="02020603050405020304" pitchFamily="18" charset="0"/>
                <a:cs typeface="Times New Roman" panose="02020603050405020304" pitchFamily="18" charset="0"/>
              </a:rPr>
              <a:t> </a:t>
            </a:r>
            <a:r>
              <a:rPr lang="en-US" altLang="zh-TW" sz="2000" b="1" dirty="0" err="1">
                <a:latin typeface="Times New Roman" panose="02020603050405020304" pitchFamily="18" charset="0"/>
                <a:cs typeface="Times New Roman" panose="02020603050405020304" pitchFamily="18" charset="0"/>
              </a:rPr>
              <a:t>SelfTargetMSIS</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a:t>
            </a:r>
            <a:r>
              <a:rPr lang="en-US" altLang="zh-TW" sz="2000" b="1" dirty="0">
                <a:latin typeface="Times New Roman" panose="02020603050405020304" pitchFamily="18" charset="0"/>
                <a:cs typeface="Times New Roman" panose="02020603050405020304" pitchFamily="18" charset="0"/>
              </a:rPr>
              <a:t>Fiat-Shamir with Aborts</a:t>
            </a:r>
            <a:r>
              <a:rPr lang="en-US" altLang="zh-TW" sz="2000" dirty="0">
                <a:latin typeface="Times New Roman" panose="02020603050405020304" pitchFamily="18" charset="0"/>
                <a:cs typeface="Times New Roman" panose="02020603050405020304" pitchFamily="18" charset="0"/>
              </a:rPr>
              <a:t> for non-interactive signature generation</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Ensure signature and error stay within bounds using </a:t>
            </a:r>
            <a:r>
              <a:rPr lang="en-US" altLang="zh-TW" sz="2000" b="1" dirty="0">
                <a:latin typeface="Times New Roman" panose="02020603050405020304" pitchFamily="18" charset="0"/>
                <a:cs typeface="Times New Roman" panose="02020603050405020304" pitchFamily="18" charset="0"/>
              </a:rPr>
              <a:t>rejection sampling</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a:t>
            </a:r>
            <a:r>
              <a:rPr lang="en-US" altLang="zh-TW" sz="2000" b="1" dirty="0">
                <a:latin typeface="Times New Roman" panose="02020603050405020304" pitchFamily="18" charset="0"/>
                <a:cs typeface="Times New Roman" panose="02020603050405020304" pitchFamily="18" charset="0"/>
              </a:rPr>
              <a:t>fast arithmetic operations</a:t>
            </a:r>
            <a:r>
              <a:rPr lang="en-US" altLang="zh-TW" sz="2000" dirty="0">
                <a:latin typeface="Times New Roman" panose="02020603050405020304" pitchFamily="18" charset="0"/>
                <a:cs typeface="Times New Roman" panose="02020603050405020304" pitchFamily="18" charset="0"/>
              </a:rPr>
              <a:t>, </a:t>
            </a:r>
            <a:r>
              <a:rPr lang="en-US" altLang="zh-TW" sz="2000" b="1" dirty="0">
                <a:latin typeface="Times New Roman" panose="02020603050405020304" pitchFamily="18" charset="0"/>
                <a:cs typeface="Times New Roman" panose="02020603050405020304" pitchFamily="18" charset="0"/>
              </a:rPr>
              <a:t>efficient encryption</a:t>
            </a:r>
            <a:r>
              <a:rPr lang="en-US" altLang="zh-TW" sz="2000" dirty="0">
                <a:latin typeface="Times New Roman" panose="02020603050405020304" pitchFamily="18" charset="0"/>
                <a:cs typeface="Times New Roman" panose="02020603050405020304" pitchFamily="18" charset="0"/>
              </a:rPr>
              <a:t>, and </a:t>
            </a:r>
            <a:r>
              <a:rPr lang="en-US" altLang="zh-TW" sz="2000" b="1" dirty="0">
                <a:latin typeface="Times New Roman" panose="02020603050405020304" pitchFamily="18" charset="0"/>
                <a:cs typeface="Times New Roman" panose="02020603050405020304" pitchFamily="18" charset="0"/>
              </a:rPr>
              <a:t>compact signatures</a:t>
            </a:r>
          </a:p>
        </p:txBody>
      </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pic>
        <p:nvPicPr>
          <p:cNvPr id="5" name="圖片 4">
            <a:extLst>
              <a:ext uri="{FF2B5EF4-FFF2-40B4-BE49-F238E27FC236}">
                <a16:creationId xmlns:a16="http://schemas.microsoft.com/office/drawing/2014/main" id="{243682A7-C3F5-414A-B645-A5E151A384D1}"/>
              </a:ext>
            </a:extLst>
          </p:cNvPr>
          <p:cNvPicPr>
            <a:picLocks noChangeAspect="1"/>
          </p:cNvPicPr>
          <p:nvPr/>
        </p:nvPicPr>
        <p:blipFill>
          <a:blip r:embed="rId3"/>
          <a:stretch>
            <a:fillRect/>
          </a:stretch>
        </p:blipFill>
        <p:spPr>
          <a:xfrm>
            <a:off x="1318487" y="4500571"/>
            <a:ext cx="1370920" cy="1370920"/>
          </a:xfrm>
          <a:prstGeom prst="rect">
            <a:avLst/>
          </a:prstGeom>
        </p:spPr>
      </p:pic>
      <p:pic>
        <p:nvPicPr>
          <p:cNvPr id="11" name="圖片 10">
            <a:extLst>
              <a:ext uri="{FF2B5EF4-FFF2-40B4-BE49-F238E27FC236}">
                <a16:creationId xmlns:a16="http://schemas.microsoft.com/office/drawing/2014/main" id="{2B7BE41D-9968-45B0-890D-5D62B492E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7732" y="4593394"/>
            <a:ext cx="1471937" cy="1471937"/>
          </a:xfrm>
          <a:prstGeom prst="rect">
            <a:avLst/>
          </a:prstGeom>
        </p:spPr>
      </p:pic>
      <p:pic>
        <p:nvPicPr>
          <p:cNvPr id="13" name="圖片 12">
            <a:extLst>
              <a:ext uri="{FF2B5EF4-FFF2-40B4-BE49-F238E27FC236}">
                <a16:creationId xmlns:a16="http://schemas.microsoft.com/office/drawing/2014/main" id="{B5CA40E7-473C-4033-8A61-6D4AD49494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5373" y="4593394"/>
            <a:ext cx="1471937" cy="1471937"/>
          </a:xfrm>
          <a:prstGeom prst="rect">
            <a:avLst/>
          </a:prstGeom>
        </p:spPr>
      </p:pic>
      <p:grpSp>
        <p:nvGrpSpPr>
          <p:cNvPr id="17" name="群組 16">
            <a:extLst>
              <a:ext uri="{FF2B5EF4-FFF2-40B4-BE49-F238E27FC236}">
                <a16:creationId xmlns:a16="http://schemas.microsoft.com/office/drawing/2014/main" id="{5CC2DF84-D905-4BCF-8551-99E50116603C}"/>
              </a:ext>
            </a:extLst>
          </p:cNvPr>
          <p:cNvGrpSpPr/>
          <p:nvPr/>
        </p:nvGrpSpPr>
        <p:grpSpPr>
          <a:xfrm>
            <a:off x="5977993" y="4656151"/>
            <a:ext cx="1983022" cy="1370920"/>
            <a:chOff x="6069762" y="4171363"/>
            <a:chExt cx="2992728" cy="2379152"/>
          </a:xfrm>
        </p:grpSpPr>
        <p:sp>
          <p:nvSpPr>
            <p:cNvPr id="98" name="矩形: 圓角 97">
              <a:extLst>
                <a:ext uri="{FF2B5EF4-FFF2-40B4-BE49-F238E27FC236}">
                  <a16:creationId xmlns:a16="http://schemas.microsoft.com/office/drawing/2014/main" id="{155893ED-4CCF-4D44-A538-0AA4A5D899E5}"/>
                </a:ext>
              </a:extLst>
            </p:cNvPr>
            <p:cNvSpPr/>
            <p:nvPr/>
          </p:nvSpPr>
          <p:spPr>
            <a:xfrm>
              <a:off x="6069763" y="4171363"/>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Commitment</a:t>
              </a:r>
              <a:endParaRPr lang="zh-TW" altLang="en-US" sz="1200" dirty="0"/>
            </a:p>
          </p:txBody>
        </p:sp>
        <p:sp>
          <p:nvSpPr>
            <p:cNvPr id="99" name="矩形: 圓角 98">
              <a:extLst>
                <a:ext uri="{FF2B5EF4-FFF2-40B4-BE49-F238E27FC236}">
                  <a16:creationId xmlns:a16="http://schemas.microsoft.com/office/drawing/2014/main" id="{094A16B6-D71B-462D-B768-FDADE05C0C59}"/>
                </a:ext>
              </a:extLst>
            </p:cNvPr>
            <p:cNvSpPr/>
            <p:nvPr/>
          </p:nvSpPr>
          <p:spPr>
            <a:xfrm>
              <a:off x="6069763" y="5090939"/>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Challenge</a:t>
              </a:r>
              <a:endParaRPr lang="zh-TW" altLang="en-US" sz="1200" dirty="0"/>
            </a:p>
          </p:txBody>
        </p:sp>
        <p:sp>
          <p:nvSpPr>
            <p:cNvPr id="100" name="矩形: 圓角 99">
              <a:extLst>
                <a:ext uri="{FF2B5EF4-FFF2-40B4-BE49-F238E27FC236}">
                  <a16:creationId xmlns:a16="http://schemas.microsoft.com/office/drawing/2014/main" id="{DD9843EA-C792-4215-9C0F-7C00CAE827BF}"/>
                </a:ext>
              </a:extLst>
            </p:cNvPr>
            <p:cNvSpPr/>
            <p:nvPr/>
          </p:nvSpPr>
          <p:spPr>
            <a:xfrm>
              <a:off x="6069762" y="6010515"/>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Response</a:t>
              </a:r>
            </a:p>
          </p:txBody>
        </p:sp>
        <p:cxnSp>
          <p:nvCxnSpPr>
            <p:cNvPr id="101" name="直線單箭頭接點 100">
              <a:extLst>
                <a:ext uri="{FF2B5EF4-FFF2-40B4-BE49-F238E27FC236}">
                  <a16:creationId xmlns:a16="http://schemas.microsoft.com/office/drawing/2014/main" id="{11EABFF3-A1CF-4C86-9E3B-D69F09EDEAEB}"/>
                </a:ext>
              </a:extLst>
            </p:cNvPr>
            <p:cNvCxnSpPr>
              <a:cxnSpLocks/>
              <a:stCxn id="98" idx="2"/>
              <a:endCxn id="99" idx="0"/>
            </p:cNvCxnSpPr>
            <p:nvPr/>
          </p:nvCxnSpPr>
          <p:spPr>
            <a:xfrm>
              <a:off x="6969763" y="4711363"/>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1084BDDD-B466-4DB7-A315-BE7C3D363EF1}"/>
                </a:ext>
              </a:extLst>
            </p:cNvPr>
            <p:cNvCxnSpPr>
              <a:cxnSpLocks/>
              <a:stCxn id="99" idx="2"/>
              <a:endCxn id="100" idx="0"/>
            </p:cNvCxnSpPr>
            <p:nvPr/>
          </p:nvCxnSpPr>
          <p:spPr>
            <a:xfrm flipH="1">
              <a:off x="6969762" y="5630939"/>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接點: 弧形 14">
              <a:extLst>
                <a:ext uri="{FF2B5EF4-FFF2-40B4-BE49-F238E27FC236}">
                  <a16:creationId xmlns:a16="http://schemas.microsoft.com/office/drawing/2014/main" id="{C8123C36-E342-4F83-B100-0015E7C6D698}"/>
                </a:ext>
              </a:extLst>
            </p:cNvPr>
            <p:cNvCxnSpPr>
              <a:stCxn id="100" idx="3"/>
              <a:endCxn id="98" idx="3"/>
            </p:cNvCxnSpPr>
            <p:nvPr/>
          </p:nvCxnSpPr>
          <p:spPr>
            <a:xfrm flipV="1">
              <a:off x="7869762" y="4441363"/>
              <a:ext cx="1" cy="1839152"/>
            </a:xfrm>
            <a:prstGeom prst="curved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B8F2D23-01C2-41BC-8EF3-0A3B046A3487}"/>
                </a:ext>
              </a:extLst>
            </p:cNvPr>
            <p:cNvSpPr/>
            <p:nvPr/>
          </p:nvSpPr>
          <p:spPr>
            <a:xfrm>
              <a:off x="8152382" y="5021573"/>
              <a:ext cx="910108" cy="480716"/>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Aborts</a:t>
              </a:r>
              <a:endParaRPr lang="zh-TW" altLang="en-US" sz="1200" dirty="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1445962" cy="461665"/>
            <a:chOff x="568442" y="319364"/>
            <a:chExt cx="1445962" cy="461666"/>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13484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PWMAC</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6799-80BF-A4F2-95E3-52568D6862B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F440BAE-0AF8-C6F9-0626-F9147FDC1DBF}"/>
              </a:ext>
            </a:extLst>
          </p:cNvPr>
          <p:cNvGrpSpPr/>
          <p:nvPr/>
        </p:nvGrpSpPr>
        <p:grpSpPr>
          <a:xfrm>
            <a:off x="568443" y="319365"/>
            <a:ext cx="1306501" cy="461665"/>
            <a:chOff x="568442" y="319364"/>
            <a:chExt cx="1306501" cy="461666"/>
          </a:xfrm>
        </p:grpSpPr>
        <p:sp>
          <p:nvSpPr>
            <p:cNvPr id="55" name="文本框 23">
              <a:extLst>
                <a:ext uri="{FF2B5EF4-FFF2-40B4-BE49-F238E27FC236}">
                  <a16:creationId xmlns:a16="http://schemas.microsoft.com/office/drawing/2014/main" id="{670F5277-4912-4375-E95E-FDB26CE551EC}"/>
                </a:ext>
              </a:extLst>
            </p:cNvPr>
            <p:cNvSpPr txBox="1"/>
            <p:nvPr/>
          </p:nvSpPr>
          <p:spPr>
            <a:xfrm>
              <a:off x="665958" y="319364"/>
              <a:ext cx="120898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Encoder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F02D86A-148C-15AC-51C9-DF053115F58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4622B9F-C3DC-752A-8981-ADECD9209B22}"/>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5" name="圖片 4">
            <a:extLst>
              <a:ext uri="{FF2B5EF4-FFF2-40B4-BE49-F238E27FC236}">
                <a16:creationId xmlns:a16="http://schemas.microsoft.com/office/drawing/2014/main" id="{4C2E5858-8F1B-EB65-8246-15B5C1A103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444" y="834391"/>
            <a:ext cx="9279112" cy="5715395"/>
          </a:xfrm>
          <a:prstGeom prst="rect">
            <a:avLst/>
          </a:prstGeom>
        </p:spPr>
      </p:pic>
    </p:spTree>
    <p:extLst>
      <p:ext uri="{BB962C8B-B14F-4D97-AF65-F5344CB8AC3E}">
        <p14:creationId xmlns:p14="http://schemas.microsoft.com/office/powerpoint/2010/main" val="956699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4C112-4EA1-73A9-095F-184B5C8781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8EA5022-F121-5865-6E92-D6152CF10A6B}"/>
              </a:ext>
            </a:extLst>
          </p:cNvPr>
          <p:cNvGrpSpPr/>
          <p:nvPr/>
        </p:nvGrpSpPr>
        <p:grpSpPr>
          <a:xfrm>
            <a:off x="568443" y="319365"/>
            <a:ext cx="1324134" cy="461665"/>
            <a:chOff x="568442" y="319364"/>
            <a:chExt cx="1324134" cy="461666"/>
          </a:xfrm>
        </p:grpSpPr>
        <p:sp>
          <p:nvSpPr>
            <p:cNvPr id="55" name="文本框 23">
              <a:extLst>
                <a:ext uri="{FF2B5EF4-FFF2-40B4-BE49-F238E27FC236}">
                  <a16:creationId xmlns:a16="http://schemas.microsoft.com/office/drawing/2014/main" id="{9A64B67F-82A4-3E5D-DEB1-698986C99F2C}"/>
                </a:ext>
              </a:extLst>
            </p:cNvPr>
            <p:cNvSpPr txBox="1"/>
            <p:nvPr/>
          </p:nvSpPr>
          <p:spPr>
            <a:xfrm>
              <a:off x="665958" y="319364"/>
              <a:ext cx="122661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00C7411-AC85-2672-B9F7-A8EC4639DB1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BA1DED5-5123-B4A8-68AC-E7F9E3850655}"/>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pic>
        <p:nvPicPr>
          <p:cNvPr id="5" name="圖片 4">
            <a:extLst>
              <a:ext uri="{FF2B5EF4-FFF2-40B4-BE49-F238E27FC236}">
                <a16:creationId xmlns:a16="http://schemas.microsoft.com/office/drawing/2014/main" id="{6C6BE4CB-39DE-B45F-C4CD-9AB5577B3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4173" y="781030"/>
            <a:ext cx="9703654" cy="5976888"/>
          </a:xfrm>
          <a:prstGeom prst="rect">
            <a:avLst/>
          </a:prstGeom>
        </p:spPr>
      </p:pic>
    </p:spTree>
    <p:extLst>
      <p:ext uri="{BB962C8B-B14F-4D97-AF65-F5344CB8AC3E}">
        <p14:creationId xmlns:p14="http://schemas.microsoft.com/office/powerpoint/2010/main" val="2850651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Device</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094012" cy="461665"/>
            <a:chOff x="568442" y="319364"/>
            <a:chExt cx="5094012" cy="461666"/>
          </a:xfrm>
        </p:grpSpPr>
        <p:sp>
          <p:nvSpPr>
            <p:cNvPr id="55" name="文本框 23"/>
            <p:cNvSpPr txBox="1"/>
            <p:nvPr/>
          </p:nvSpPr>
          <p:spPr>
            <a:xfrm>
              <a:off x="665958" y="319364"/>
              <a:ext cx="499649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0BC817D-F32B-FCDB-EF91-70C4C3776966}"/>
                  </a:ext>
                </a:extLst>
              </p:cNvPr>
              <p:cNvSpPr txBox="1"/>
              <p:nvPr/>
            </p:nvSpPr>
            <p:spPr>
              <a:xfrm>
                <a:off x="957853" y="1037399"/>
                <a:ext cx="4987092" cy="277794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14:m>
                  <m:oMath xmlns:m="http://schemas.openxmlformats.org/officeDocument/2006/math">
                    <m:sSub>
                      <m:sSub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5" name="文字方塊 4">
                <a:extLst>
                  <a:ext uri="{FF2B5EF4-FFF2-40B4-BE49-F238E27FC236}">
                    <a16:creationId xmlns:a16="http://schemas.microsoft.com/office/drawing/2014/main" id="{50BC817D-F32B-FCDB-EF91-70C4C3776966}"/>
                  </a:ext>
                </a:extLst>
              </p:cNvPr>
              <p:cNvSpPr txBox="1">
                <a:spLocks noRot="1" noChangeAspect="1" noMove="1" noResize="1" noEditPoints="1" noAdjustHandles="1" noChangeArrowheads="1" noChangeShapeType="1" noTextEdit="1"/>
              </p:cNvSpPr>
              <p:nvPr/>
            </p:nvSpPr>
            <p:spPr>
              <a:xfrm>
                <a:off x="957853" y="1037399"/>
                <a:ext cx="4987092" cy="2777940"/>
              </a:xfrm>
              <a:prstGeom prst="rect">
                <a:avLst/>
              </a:prstGeom>
              <a:blipFill>
                <a:blip r:embed="rId3"/>
                <a:stretch>
                  <a:fillRect l="-978"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5134256" y="1037399"/>
                <a:ext cx="5248235"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a:t>
                </a:r>
                <a14:m>
                  <m:oMath xmlns:m="http://schemas.openxmlformats.org/officeDocument/2006/math">
                    <m:r>
                      <a:rPr lang="en-US" altLang="zh-TW" b="0" i="0" smtClean="0">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5134256" y="1037399"/>
                <a:ext cx="5248235" cy="5547929"/>
              </a:xfrm>
              <a:prstGeom prst="rect">
                <a:avLst/>
              </a:prstGeom>
              <a:blipFill>
                <a:blip r:embed="rId4"/>
                <a:stretch>
                  <a:fillRect l="-92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6</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9073CF9-107E-4BA0-9D2E-2438F6444250}"/>
                  </a:ext>
                </a:extLst>
              </p:cNvPr>
              <p:cNvSpPr txBox="1"/>
              <p:nvPr/>
            </p:nvSpPr>
            <p:spPr>
              <a:xfrm>
                <a:off x="2189251" y="2827282"/>
                <a:ext cx="1900457" cy="461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2"/>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3</m:t>
                                </m:r>
                              </m:e>
                              <m:e>
                                <m:r>
                                  <a:rPr lang="en-US" altLang="zh-TW" b="0" i="1" smtClean="0">
                                    <a:latin typeface="Cambria Math" panose="02040503050406030204" pitchFamily="18" charset="0"/>
                                  </a:rPr>
                                  <m:t>4</m:t>
                                </m:r>
                              </m:e>
                            </m:mr>
                            <m:mr>
                              <m:e>
                                <m:r>
                                  <a:rPr lang="en-US" altLang="zh-TW" b="0" i="1" smtClean="0">
                                    <a:latin typeface="Cambria Math" panose="02040503050406030204" pitchFamily="18" charset="0"/>
                                  </a:rPr>
                                  <m:t>1</m:t>
                                </m:r>
                              </m:e>
                              <m:e>
                                <m:r>
                                  <a:rPr lang="en-US" altLang="zh-TW" b="0" i="1" smtClean="0">
                                    <a:latin typeface="Cambria Math" panose="02040503050406030204" pitchFamily="18" charset="0"/>
                                  </a:rPr>
                                  <m:t>5</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C9073CF9-107E-4BA0-9D2E-2438F6444250}"/>
                  </a:ext>
                </a:extLst>
              </p:cNvPr>
              <p:cNvSpPr txBox="1">
                <a:spLocks noRot="1" noChangeAspect="1" noMove="1" noResize="1" noEditPoints="1" noAdjustHandles="1" noChangeArrowheads="1" noChangeShapeType="1" noTextEdit="1"/>
              </p:cNvSpPr>
              <p:nvPr/>
            </p:nvSpPr>
            <p:spPr>
              <a:xfrm>
                <a:off x="2189251" y="2827282"/>
                <a:ext cx="1900457" cy="46198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8587957-D3D5-4CC4-9C49-C8120AB99B3F}"/>
                  </a:ext>
                </a:extLst>
              </p:cNvPr>
              <p:cNvSpPr txBox="1"/>
              <p:nvPr/>
            </p:nvSpPr>
            <p:spPr>
              <a:xfrm>
                <a:off x="2238614" y="4105672"/>
                <a:ext cx="1387303"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3</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D8587957-D3D5-4CC4-9C49-C8120AB99B3F}"/>
                  </a:ext>
                </a:extLst>
              </p:cNvPr>
              <p:cNvSpPr txBox="1">
                <a:spLocks noRot="1" noChangeAspect="1" noMove="1" noResize="1" noEditPoints="1" noAdjustHandles="1" noChangeArrowheads="1" noChangeShapeType="1" noTextEdit="1"/>
              </p:cNvSpPr>
              <p:nvPr/>
            </p:nvSpPr>
            <p:spPr>
              <a:xfrm>
                <a:off x="2238614" y="4105672"/>
                <a:ext cx="1387303" cy="46192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7BBB16E-0E8E-408D-93A9-A90420AB1C03}"/>
                  </a:ext>
                </a:extLst>
              </p:cNvPr>
              <p:cNvSpPr/>
              <p:nvPr/>
            </p:nvSpPr>
            <p:spPr>
              <a:xfrm>
                <a:off x="2140415" y="4893057"/>
                <a:ext cx="1583703" cy="552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2</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1</m:t>
                                </m:r>
                              </m:e>
                            </m:mr>
                            <m:mr>
                              <m:e>
                                <m:r>
                                  <a:rPr lang="en-US" altLang="zh-TW" i="1">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p>
            </p:txBody>
          </p:sp>
        </mc:Choice>
        <mc:Fallback xmlns="">
          <p:sp>
            <p:nvSpPr>
              <p:cNvPr id="3" name="矩形 2">
                <a:extLst>
                  <a:ext uri="{FF2B5EF4-FFF2-40B4-BE49-F238E27FC236}">
                    <a16:creationId xmlns:a16="http://schemas.microsoft.com/office/drawing/2014/main" id="{17BBB16E-0E8E-408D-93A9-A90420AB1C03}"/>
                  </a:ext>
                </a:extLst>
              </p:cNvPr>
              <p:cNvSpPr>
                <a:spLocks noRot="1" noChangeAspect="1" noMove="1" noResize="1" noEditPoints="1" noAdjustHandles="1" noChangeArrowheads="1" noChangeShapeType="1" noTextEdit="1"/>
              </p:cNvSpPr>
              <p:nvPr/>
            </p:nvSpPr>
            <p:spPr>
              <a:xfrm>
                <a:off x="2140415" y="4893057"/>
                <a:ext cx="1583703" cy="55245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4BA30BEE-7895-497F-8BFE-DB664BF6AF10}"/>
                  </a:ext>
                </a:extLst>
              </p:cNvPr>
              <p:cNvSpPr txBox="1"/>
              <p:nvPr/>
            </p:nvSpPr>
            <p:spPr>
              <a:xfrm>
                <a:off x="5235431" y="2230869"/>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2</m:t>
                                </m:r>
                              </m:e>
                            </m:mr>
                            <m:mr>
                              <m:e>
                                <m:r>
                                  <a:rPr lang="en-US" altLang="zh-TW" i="1">
                                    <a:latin typeface="Cambria Math" panose="02040503050406030204" pitchFamily="18" charset="0"/>
                                  </a:rPr>
                                  <m:t>3</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6+12</m:t>
                                </m:r>
                              </m:e>
                            </m:mr>
                            <m:mr>
                              <m:e>
                                <m:r>
                                  <a:rPr lang="en-US" altLang="zh-TW" b="0" i="1" smtClean="0">
                                    <a:latin typeface="Cambria Math" panose="02040503050406030204" pitchFamily="18" charset="0"/>
                                  </a:rPr>
                                  <m:t>2+15</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oMath>
                  </m:oMathPara>
                </a14:m>
                <a:endParaRPr lang="en-US" altLang="zh-TW" b="0" i="1" dirty="0">
                  <a:latin typeface="Cambria Math" panose="02040503050406030204" pitchFamily="18" charset="0"/>
                </a:endParaRPr>
              </a:p>
            </p:txBody>
          </p:sp>
        </mc:Choice>
        <mc:Fallback xmlns="">
          <p:sp>
            <p:nvSpPr>
              <p:cNvPr id="17" name="文字方塊 16">
                <a:extLst>
                  <a:ext uri="{FF2B5EF4-FFF2-40B4-BE49-F238E27FC236}">
                    <a16:creationId xmlns:a16="http://schemas.microsoft.com/office/drawing/2014/main" id="{4BA30BEE-7895-497F-8BFE-DB664BF6AF10}"/>
                  </a:ext>
                </a:extLst>
              </p:cNvPr>
              <p:cNvSpPr txBox="1">
                <a:spLocks noRot="1" noChangeAspect="1" noMove="1" noResize="1" noEditPoints="1" noAdjustHandles="1" noChangeArrowheads="1" noChangeShapeType="1" noTextEdit="1"/>
              </p:cNvSpPr>
              <p:nvPr/>
            </p:nvSpPr>
            <p:spPr>
              <a:xfrm>
                <a:off x="5235431" y="2230869"/>
                <a:ext cx="5374887" cy="46653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80F055A-DEF3-463B-82AD-CF5D19355BCB}"/>
                  </a:ext>
                </a:extLst>
              </p:cNvPr>
              <p:cNvSpPr txBox="1"/>
              <p:nvPr/>
            </p:nvSpPr>
            <p:spPr>
              <a:xfrm>
                <a:off x="4691092" y="4523732"/>
                <a:ext cx="5374887" cy="467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7≡</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5</m:t>
                                </m:r>
                              </m:e>
                            </m:mr>
                            <m:mr>
                              <m:e>
                                <m:r>
                                  <a:rPr lang="en-US" altLang="zh-TW" b="0" i="1" smtClean="0">
                                    <a:latin typeface="Cambria Math" panose="02040503050406030204" pitchFamily="18" charset="0"/>
                                  </a:rPr>
                                  <m:t>0</m:t>
                                </m:r>
                              </m:e>
                            </m:mr>
                          </m:m>
                        </m:e>
                      </m:d>
                    </m:oMath>
                  </m:oMathPara>
                </a14:m>
                <a:endParaRPr lang="en-US" altLang="zh-TW" b="0" i="1" dirty="0">
                  <a:latin typeface="Cambria Math" panose="02040503050406030204" pitchFamily="18" charset="0"/>
                </a:endParaRPr>
              </a:p>
            </p:txBody>
          </p:sp>
        </mc:Choice>
        <mc:Fallback xmlns="">
          <p:sp>
            <p:nvSpPr>
              <p:cNvPr id="18" name="文字方塊 17">
                <a:extLst>
                  <a:ext uri="{FF2B5EF4-FFF2-40B4-BE49-F238E27FC236}">
                    <a16:creationId xmlns:a16="http://schemas.microsoft.com/office/drawing/2014/main" id="{380F055A-DEF3-463B-82AD-CF5D19355BCB}"/>
                  </a:ext>
                </a:extLst>
              </p:cNvPr>
              <p:cNvSpPr txBox="1">
                <a:spLocks noRot="1" noChangeAspect="1" noMove="1" noResize="1" noEditPoints="1" noAdjustHandles="1" noChangeArrowheads="1" noChangeShapeType="1" noTextEdit="1"/>
              </p:cNvSpPr>
              <p:nvPr/>
            </p:nvSpPr>
            <p:spPr>
              <a:xfrm>
                <a:off x="4691092" y="4523732"/>
                <a:ext cx="5374887" cy="4675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9A14A59-19A4-4054-AF0B-EC53A830A4EF}"/>
                  </a:ext>
                </a:extLst>
              </p:cNvPr>
              <p:cNvSpPr txBox="1"/>
              <p:nvPr/>
            </p:nvSpPr>
            <p:spPr>
              <a:xfrm>
                <a:off x="5184843" y="3804773"/>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4</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oMath>
                  </m:oMathPara>
                </a14:m>
                <a:endParaRPr lang="en-US" altLang="zh-TW" b="0" i="1" dirty="0">
                  <a:latin typeface="Cambria Math" panose="02040503050406030204" pitchFamily="18" charset="0"/>
                </a:endParaRPr>
              </a:p>
            </p:txBody>
          </p:sp>
        </mc:Choice>
        <mc:Fallback xmlns="">
          <p:sp>
            <p:nvSpPr>
              <p:cNvPr id="19" name="文字方塊 18">
                <a:extLst>
                  <a:ext uri="{FF2B5EF4-FFF2-40B4-BE49-F238E27FC236}">
                    <a16:creationId xmlns:a16="http://schemas.microsoft.com/office/drawing/2014/main" id="{79A14A59-19A4-4054-AF0B-EC53A830A4EF}"/>
                  </a:ext>
                </a:extLst>
              </p:cNvPr>
              <p:cNvSpPr txBox="1">
                <a:spLocks noRot="1" noChangeAspect="1" noMove="1" noResize="1" noEditPoints="1" noAdjustHandles="1" noChangeArrowheads="1" noChangeShapeType="1" noTextEdit="1"/>
              </p:cNvSpPr>
              <p:nvPr/>
            </p:nvSpPr>
            <p:spPr>
              <a:xfrm>
                <a:off x="5184843" y="3804773"/>
                <a:ext cx="5374887" cy="46653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5C23ED5-2B66-4990-8D09-435D1F0C82DF}"/>
                  </a:ext>
                </a:extLst>
              </p:cNvPr>
              <p:cNvSpPr/>
              <p:nvPr/>
            </p:nvSpPr>
            <p:spPr>
              <a:xfrm>
                <a:off x="6517193" y="5964175"/>
                <a:ext cx="2318775"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𝐴</m:t>
                      </m:r>
                      <m:r>
                        <a:rPr lang="en-US" altLang="zh-TW"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zh-TW" altLang="en-US" i="1" smtClean="0">
                          <a:latin typeface="Cambria Math" panose="02040503050406030204" pitchFamily="18" charset="0"/>
                        </a:rPr>
                        <m:t>，</m:t>
                      </m:r>
                      <m:r>
                        <a:rPr lang="en-US" altLang="zh-TW" b="0" i="1" smtClean="0">
                          <a:latin typeface="Cambria Math" panose="02040503050406030204" pitchFamily="18" charset="0"/>
                        </a:rPr>
                        <m:t>𝑡</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5</m:t>
                                </m:r>
                              </m:e>
                            </m:mr>
                            <m:mr>
                              <m:e>
                                <m:r>
                                  <a:rPr lang="en-US" altLang="zh-TW" i="1">
                                    <a:latin typeface="Cambria Math" panose="02040503050406030204" pitchFamily="18" charset="0"/>
                                  </a:rPr>
                                  <m:t>0</m:t>
                                </m:r>
                              </m:e>
                            </m:mr>
                          </m:m>
                        </m:e>
                      </m:d>
                    </m:oMath>
                  </m:oMathPara>
                </a14:m>
                <a:endParaRPr lang="zh-TW" altLang="en-US" dirty="0"/>
              </a:p>
            </p:txBody>
          </p:sp>
        </mc:Choice>
        <mc:Fallback xmlns="">
          <p:sp>
            <p:nvSpPr>
              <p:cNvPr id="6" name="矩形 5">
                <a:extLst>
                  <a:ext uri="{FF2B5EF4-FFF2-40B4-BE49-F238E27FC236}">
                    <a16:creationId xmlns:a16="http://schemas.microsoft.com/office/drawing/2014/main" id="{35C23ED5-2B66-4990-8D09-435D1F0C82DF}"/>
                  </a:ext>
                </a:extLst>
              </p:cNvPr>
              <p:cNvSpPr>
                <a:spLocks noRot="1" noChangeAspect="1" noMove="1" noResize="1" noEditPoints="1" noAdjustHandles="1" noChangeArrowheads="1" noChangeShapeType="1" noTextEdit="1"/>
              </p:cNvSpPr>
              <p:nvPr/>
            </p:nvSpPr>
            <p:spPr>
              <a:xfrm>
                <a:off x="6517193" y="5964175"/>
                <a:ext cx="2318775" cy="559833"/>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8890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a:t>
            </a:r>
            <a:r>
              <a:rPr lang="en-US" altLang="zh-TW" sz="2000" dirty="0" err="1">
                <a:latin typeface="Times New Roman" panose="02020603050405020304" pitchFamily="18" charset="0"/>
                <a:cs typeface="Times New Roman" panose="02020603050405020304" pitchFamily="18" charset="0"/>
              </a:rPr>
              <a:t>Devicec</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0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extLst>
              <p:ext uri="{D42A27DB-BD31-4B8C-83A1-F6EECF244321}">
                <p14:modId xmlns:p14="http://schemas.microsoft.com/office/powerpoint/2010/main" val="691386248"/>
              </p:ext>
            </p:extLst>
          </p:nvPr>
        </p:nvGraphicFramePr>
        <p:xfrm>
          <a:off x="720898" y="1547588"/>
          <a:ext cx="5032202" cy="3955352"/>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b="0" dirty="0">
                          <a:solidFill>
                            <a:schemeClr val="tx1"/>
                          </a:solidFill>
                        </a:rPr>
                        <a:t>Pin num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460</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004748"/>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8200632" cy="461665"/>
            <a:chOff x="568442" y="319364"/>
            <a:chExt cx="8200632" cy="461666"/>
          </a:xfrm>
        </p:grpSpPr>
        <p:sp>
          <p:nvSpPr>
            <p:cNvPr id="55" name="文本框 23"/>
            <p:cNvSpPr txBox="1"/>
            <p:nvPr/>
          </p:nvSpPr>
          <p:spPr>
            <a:xfrm>
              <a:off x="665958" y="319364"/>
              <a:ext cx="8103116" cy="461666"/>
            </a:xfrm>
            <a:prstGeom prst="rect">
              <a:avLst/>
            </a:prstGeom>
            <a:noFill/>
          </p:spPr>
          <p:txBody>
            <a:bodyPr wrap="none" rtlCol="0">
              <a:spAutoFit/>
            </a:bodyPr>
            <a:lstStyle/>
            <a:p>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 Target 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370208" y="1077790"/>
            <a:ext cx="4987092"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17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Self-defined target vector:</a:t>
            </a:r>
          </a:p>
          <a:p>
            <a:pP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14:m>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6057472" y="1077790"/>
                <a:ext cx="5374887" cy="2777620"/>
              </a:xfrm>
              <a:prstGeom prst="rect">
                <a:avLst/>
              </a:prstGeom>
              <a:blipFill>
                <a:blip r:embed="rId3"/>
                <a:stretch>
                  <a:fillRect l="-1022" b="-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148C8E6-46AF-46A4-8826-70A536DBDB5E}"/>
                  </a:ext>
                </a:extLst>
              </p:cNvPr>
              <p:cNvSpPr txBox="1"/>
              <p:nvPr/>
            </p:nvSpPr>
            <p:spPr>
              <a:xfrm>
                <a:off x="1393326" y="4500046"/>
                <a:ext cx="4461626" cy="1669944"/>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Problem:</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short integer vector </a:t>
                </a:r>
                <a14:m>
                  <m:oMath xmlns:m="http://schemas.openxmlformats.org/officeDocument/2006/math">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𝑧</m:t>
                    </m:r>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m:t>
                    </m:r>
                    <m:sSup>
                      <m:sSup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i="1" smtClean="0">
                            <a:latin typeface="Cambria Math" panose="02040503050406030204" pitchFamily="18" charset="0"/>
                            <a:ea typeface="Cambria Math" panose="02040503050406030204" pitchFamily="18" charset="0"/>
                          </a:rPr>
                          <m:t>ℤ</m:t>
                        </m:r>
                      </m:e>
                      <m:sup>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3</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a:t>
                </a:r>
              </a:p>
              <a:p>
                <a:pPr algn="ctr">
                  <a:lnSpc>
                    <a:spcPct val="200000"/>
                  </a:lnSpc>
                </a:pPr>
                <a14:m>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rPr>
                      <m:t>𝑤</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mod</m:t>
                        </m:r>
                        <m:r>
                          <a:rPr lang="en-US" altLang="zh-TW" b="0" i="0" smtClean="0">
                            <a:latin typeface="Cambria Math" panose="02040503050406030204" pitchFamily="18" charset="0"/>
                          </a:rPr>
                          <m:t> 17</m:t>
                        </m:r>
                      </m:e>
                    </m:d>
                    <m:r>
                      <a:rPr lang="en-US" altLang="zh-TW" b="0" i="0" smtClean="0">
                        <a:latin typeface="Cambria Math" panose="02040503050406030204" pitchFamily="18" charset="0"/>
                      </a:rPr>
                      <m:t> </m:t>
                    </m:r>
                    <m:r>
                      <a:rPr lang="en-US" altLang="zh-TW" b="0" i="1" smtClean="0">
                        <a:latin typeface="Cambria Math" panose="02040503050406030204" pitchFamily="18" charset="0"/>
                      </a:rPr>
                      <m:t>,</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𝑧</m:t>
                        </m:r>
                      </m:e>
                    </m:d>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&lt; 3</a:t>
                </a:r>
              </a:p>
            </p:txBody>
          </p:sp>
        </mc:Choice>
        <mc:Fallback xmlns="">
          <p:sp>
            <p:nvSpPr>
              <p:cNvPr id="17" name="文字方塊 16">
                <a:extLst>
                  <a:ext uri="{FF2B5EF4-FFF2-40B4-BE49-F238E27FC236}">
                    <a16:creationId xmlns:a16="http://schemas.microsoft.com/office/drawing/2014/main" id="{E148C8E6-46AF-46A4-8826-70A536DBDB5E}"/>
                  </a:ext>
                </a:extLst>
              </p:cNvPr>
              <p:cNvSpPr txBox="1">
                <a:spLocks noRot="1" noChangeAspect="1" noMove="1" noResize="1" noEditPoints="1" noAdjustHandles="1" noChangeArrowheads="1" noChangeShapeType="1" noTextEdit="1"/>
              </p:cNvSpPr>
              <p:nvPr/>
            </p:nvSpPr>
            <p:spPr>
              <a:xfrm>
                <a:off x="1393326" y="4500046"/>
                <a:ext cx="4461626" cy="1669944"/>
              </a:xfrm>
              <a:prstGeom prst="rect">
                <a:avLst/>
              </a:prstGeom>
              <a:blipFill>
                <a:blip r:embed="rId4"/>
                <a:stretch>
                  <a:fillRect l="-1231" b="-510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2E8F1DF-D32F-4154-83CC-60A9A1C85C41}"/>
                  </a:ext>
                </a:extLst>
              </p:cNvPr>
              <p:cNvSpPr txBox="1"/>
              <p:nvPr/>
            </p:nvSpPr>
            <p:spPr>
              <a:xfrm>
                <a:off x="2694203" y="2809799"/>
                <a:ext cx="2273956"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3"/>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e>
                              <m:e>
                                <m:r>
                                  <a:rPr lang="en-US" altLang="zh-TW" b="0" i="1" smtClean="0">
                                    <a:latin typeface="Cambria Math" panose="02040503050406030204" pitchFamily="18" charset="0"/>
                                  </a:rPr>
                                  <m:t>5</m:t>
                                </m:r>
                              </m:e>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3</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7</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2×3</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C2E8F1DF-D32F-4154-83CC-60A9A1C85C41}"/>
                  </a:ext>
                </a:extLst>
              </p:cNvPr>
              <p:cNvSpPr txBox="1">
                <a:spLocks noRot="1" noChangeAspect="1" noMove="1" noResize="1" noEditPoints="1" noAdjustHandles="1" noChangeArrowheads="1" noChangeShapeType="1" noTextEdit="1"/>
              </p:cNvSpPr>
              <p:nvPr/>
            </p:nvSpPr>
            <p:spPr>
              <a:xfrm>
                <a:off x="2694203" y="2809799"/>
                <a:ext cx="2273956" cy="4675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55F9FEC-50F7-4404-B480-6CDA5247E920}"/>
                  </a:ext>
                </a:extLst>
              </p:cNvPr>
              <p:cNvSpPr txBox="1"/>
              <p:nvPr/>
            </p:nvSpPr>
            <p:spPr>
              <a:xfrm>
                <a:off x="2694203" y="4007633"/>
                <a:ext cx="1374607"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5" name="文字方塊 14">
                <a:extLst>
                  <a:ext uri="{FF2B5EF4-FFF2-40B4-BE49-F238E27FC236}">
                    <a16:creationId xmlns:a16="http://schemas.microsoft.com/office/drawing/2014/main" id="{B55F9FEC-50F7-4404-B480-6CDA5247E920}"/>
                  </a:ext>
                </a:extLst>
              </p:cNvPr>
              <p:cNvSpPr txBox="1">
                <a:spLocks noRot="1" noChangeAspect="1" noMove="1" noResize="1" noEditPoints="1" noAdjustHandles="1" noChangeArrowheads="1" noChangeShapeType="1" noTextEdit="1"/>
              </p:cNvSpPr>
              <p:nvPr/>
            </p:nvSpPr>
            <p:spPr>
              <a:xfrm>
                <a:off x="2694203" y="4007633"/>
                <a:ext cx="1374607" cy="46012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093196F-4585-4890-BBC0-7C8696847FF5}"/>
                  </a:ext>
                </a:extLst>
              </p:cNvPr>
              <p:cNvSpPr txBox="1"/>
              <p:nvPr/>
            </p:nvSpPr>
            <p:spPr>
              <a:xfrm>
                <a:off x="7981423" y="2327864"/>
                <a:ext cx="787652"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9093196F-4585-4890-BBC0-7C8696847FF5}"/>
                  </a:ext>
                </a:extLst>
              </p:cNvPr>
              <p:cNvSpPr txBox="1">
                <a:spLocks noRot="1" noChangeAspect="1" noMove="1" noResize="1" noEditPoints="1" noAdjustHandles="1" noChangeArrowheads="1" noChangeShapeType="1" noTextEdit="1"/>
              </p:cNvSpPr>
              <p:nvPr/>
            </p:nvSpPr>
            <p:spPr>
              <a:xfrm>
                <a:off x="7981423" y="2327864"/>
                <a:ext cx="787652" cy="730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CBDA6EBE-E1BC-4ED8-9B8C-745024CF0F4A}"/>
                  </a:ext>
                </a:extLst>
              </p:cNvPr>
              <p:cNvSpPr txBox="1"/>
              <p:nvPr/>
            </p:nvSpPr>
            <p:spPr>
              <a:xfrm>
                <a:off x="6357300" y="4136481"/>
                <a:ext cx="5374887" cy="1467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3"/>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2</m:t>
                                </m:r>
                              </m:e>
                              <m:e>
                                <m:r>
                                  <a:rPr lang="en-US" altLang="zh-TW" i="1">
                                    <a:latin typeface="Cambria Math" panose="02040503050406030204" pitchFamily="18" charset="0"/>
                                  </a:rPr>
                                  <m:t>5</m:t>
                                </m:r>
                              </m:e>
                              <m:e>
                                <m:r>
                                  <a:rPr lang="en-US" altLang="zh-TW" i="1">
                                    <a:latin typeface="Cambria Math" panose="02040503050406030204" pitchFamily="18" charset="0"/>
                                  </a:rPr>
                                  <m:t>1</m:t>
                                </m:r>
                              </m:e>
                            </m:mr>
                            <m:mr>
                              <m:e>
                                <m:r>
                                  <a:rPr lang="en-US" altLang="zh-TW" i="1">
                                    <a:latin typeface="Cambria Math" panose="02040503050406030204" pitchFamily="18" charset="0"/>
                                  </a:rPr>
                                  <m:t>3</m:t>
                                </m:r>
                              </m:e>
                              <m:e>
                                <m:r>
                                  <a:rPr lang="en-US" altLang="zh-TW" i="1">
                                    <a:latin typeface="Cambria Math" panose="02040503050406030204" pitchFamily="18" charset="0"/>
                                  </a:rPr>
                                  <m:t>1</m:t>
                                </m:r>
                              </m:e>
                              <m:e>
                                <m:r>
                                  <a:rPr lang="en-US" altLang="zh-TW" i="1">
                                    <a:latin typeface="Cambria Math" panose="02040503050406030204" pitchFamily="18" charset="0"/>
                                  </a:rPr>
                                  <m:t>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r>
                                  <a:rPr lang="en-US" altLang="zh-TW" b="0" i="1" smtClean="0">
                                    <a:latin typeface="Cambria Math" panose="02040503050406030204" pitchFamily="18" charset="0"/>
                                  </a:rPr>
                                  <m:t>+5+1</m:t>
                                </m:r>
                              </m:e>
                            </m:mr>
                            <m:mr>
                              <m:e>
                                <m:r>
                                  <a:rPr lang="en-US" altLang="zh-TW" b="0" i="1" smtClean="0">
                                    <a:latin typeface="Cambria Math" panose="02040503050406030204" pitchFamily="18" charset="0"/>
                                  </a:rPr>
                                  <m:t>3+1+7</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11</m:t>
                                </m:r>
                              </m:e>
                            </m:mr>
                          </m:m>
                        </m:e>
                      </m:d>
                    </m:oMath>
                  </m:oMathPara>
                </a14:m>
                <a:endParaRPr lang="en-US" altLang="zh-TW" b="0" i="1" dirty="0">
                  <a:latin typeface="Cambria Math" panose="02040503050406030204" pitchFamily="18" charset="0"/>
                </a:endParaRPr>
              </a:p>
              <a:p>
                <a:endParaRPr lang="en-US" altLang="zh-TW"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8</m:t>
                                </m:r>
                              </m:e>
                            </m:mr>
                            <m:mr>
                              <m:e>
                                <m:r>
                                  <a:rPr lang="en-US" altLang="zh-TW" i="1">
                                    <a:latin typeface="Cambria Math" panose="02040503050406030204" pitchFamily="18" charset="0"/>
                                  </a:rPr>
                                  <m:t>11</m:t>
                                </m:r>
                              </m:e>
                            </m:mr>
                          </m:m>
                        </m:e>
                      </m:d>
                      <m:r>
                        <m:rPr>
                          <m:nor/>
                        </m:rPr>
                        <a:rPr lang="en-US" altLang="zh-TW" b="0" i="0" smtClean="0">
                          <a:latin typeface="Cambria Math" panose="02040503050406030204" pitchFamily="18" charset="0"/>
                        </a:rPr>
                        <m:t> </m:t>
                      </m:r>
                      <m:r>
                        <m:rPr>
                          <m:nor/>
                        </m:rPr>
                        <a:rPr lang="en-US" altLang="zh-TW" dirty="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rPr>
                        <m:t>𝑤</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CBDA6EBE-E1BC-4ED8-9B8C-745024CF0F4A}"/>
                  </a:ext>
                </a:extLst>
              </p:cNvPr>
              <p:cNvSpPr txBox="1">
                <a:spLocks noRot="1" noChangeAspect="1" noMove="1" noResize="1" noEditPoints="1" noAdjustHandles="1" noChangeArrowheads="1" noChangeShapeType="1" noTextEdit="1"/>
              </p:cNvSpPr>
              <p:nvPr/>
            </p:nvSpPr>
            <p:spPr>
              <a:xfrm>
                <a:off x="6357300" y="4136481"/>
                <a:ext cx="5374887" cy="1467902"/>
              </a:xfrm>
              <a:prstGeom prst="rect">
                <a:avLst/>
              </a:prstGeom>
              <a:blipFill>
                <a:blip r:embed="rId8"/>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5CB54CAD-4396-4E51-832E-127E6395A73A}"/>
              </a:ext>
            </a:extLst>
          </p:cNvPr>
          <p:cNvSpPr/>
          <p:nvPr/>
        </p:nvSpPr>
        <p:spPr>
          <a:xfrm>
            <a:off x="8027723" y="5048580"/>
            <a:ext cx="2458940" cy="6693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370186FE-E7B5-42EA-AE37-2CE6DC67F6E0}"/>
              </a:ext>
            </a:extLst>
          </p:cNvPr>
          <p:cNvSpPr/>
          <p:nvPr/>
        </p:nvSpPr>
        <p:spPr>
          <a:xfrm>
            <a:off x="8375249" y="5509698"/>
            <a:ext cx="2012089" cy="561949"/>
          </a:xfrm>
          <a:prstGeom prst="rect">
            <a:avLst/>
          </a:prstGeom>
        </p:spPr>
        <p:txBody>
          <a:bodyPr wrap="none">
            <a:spAutoFit/>
          </a:bodyPr>
          <a:lstStyle/>
          <a:p>
            <a:pPr>
              <a:lnSpc>
                <a:spcPct val="200000"/>
              </a:lnSpc>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Not a valid solution</a:t>
            </a:r>
          </a:p>
        </p:txBody>
      </p:sp>
    </p:spTree>
    <p:extLst>
      <p:ext uri="{BB962C8B-B14F-4D97-AF65-F5344CB8AC3E}">
        <p14:creationId xmlns:p14="http://schemas.microsoft.com/office/powerpoint/2010/main" val="267317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KeyGen/SignGen/SignVer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1270548"/>
            <a:ext cx="10917152" cy="4801314"/>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a:t>
            </a:r>
            <a:r>
              <a:rPr lang="zh-TW" altLang="en-US" i="1"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Proceedings of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507831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[6]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Proceedings of Advances in Cryptology – ASIACRYPT 2009</a:t>
            </a:r>
            <a:r>
              <a:rPr lang="en-US" altLang="zh-TW" dirty="0">
                <a:latin typeface="Times New Roman" panose="02020603050405020304" pitchFamily="18" charset="0"/>
                <a:cs typeface="Times New Roman" panose="02020603050405020304" pitchFamily="18" charset="0"/>
              </a:rPr>
              <a:t>, M. Matsui, Ed. Berlin, Heidelberg: Springer Berlin Heidelberg, 2009, pp. 598–616.</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[7]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 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a:t>
            </a:r>
            <a:r>
              <a:rPr lang="en-US" altLang="zh-TW" dirty="0">
                <a:latin typeface="Times New Roman" panose="02020603050405020304" pitchFamily="18" charset="0"/>
                <a:cs typeface="Times New Roman" panose="02020603050405020304" pitchFamily="18" charset="0"/>
                <a:hlinkClick r:id="rId3"/>
              </a:rPr>
              <a:t>https://doi.org/10.6028/NIST</a:t>
            </a:r>
            <a:r>
              <a:rPr lang="en-US" altLang="zh-TW" dirty="0">
                <a:latin typeface="Times New Roman" panose="02020603050405020304" pitchFamily="18" charset="0"/>
                <a:cs typeface="Times New Roman" panose="02020603050405020304" pitchFamily="18" charset="0"/>
              </a:rPr>
              <a:t>. 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a:t>
            </a:r>
            <a:r>
              <a:rPr lang="en-US" altLang="zh-TW" dirty="0">
                <a:latin typeface="Times New Roman" panose="02020603050405020304" pitchFamily="18" charset="0"/>
                <a:cs typeface="Times New Roman" panose="02020603050405020304" pitchFamily="18" charset="0"/>
                <a:hlinkClick r:id="rId4"/>
              </a:rPr>
              <a:t>https://eprint.iacr.org/2024/1817</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O. Regev, “On lattices, learning with errors, random linear codes, and cryptography,” J. ACM, vol. 56, no. 6, Sep. 2009. [Online]. Available: https://doi.org/10.1145/1568318.1568324</a:t>
            </a:r>
          </a:p>
          <a:p>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258532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[11]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[12] P. Shor, “Algorithms for quantum computation: discrete logarithms and factoring,” in Proceedings of 35th Annual Symposium on Foundations of Computer Science, 1994, pp. 124–134.</a:t>
            </a:r>
            <a:endParaRPr lang="zh-TW" altLang="en-US"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[13] Q. D. Truong, P. N. Duong, and H. Lee, “Efficient low-latency hardware architecture for module-lattice-based digital signature standard,” IEEE Access, vol. 12, pp. 32 395–32 407, 2024.</a:t>
            </a:r>
          </a:p>
        </p:txBody>
      </p:sp>
    </p:spTree>
    <p:extLst>
      <p:ext uri="{BB962C8B-B14F-4D97-AF65-F5344CB8AC3E}">
        <p14:creationId xmlns:p14="http://schemas.microsoft.com/office/powerpoint/2010/main" val="522846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76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
        <p:nvSpPr>
          <p:cNvPr id="5" name="矩形: 圓角 4">
            <a:extLst>
              <a:ext uri="{FF2B5EF4-FFF2-40B4-BE49-F238E27FC236}">
                <a16:creationId xmlns:a16="http://schemas.microsoft.com/office/drawing/2014/main" id="{C13FE338-AE59-4303-8A8D-0FA8928F38C3}"/>
              </a:ext>
            </a:extLst>
          </p:cNvPr>
          <p:cNvSpPr/>
          <p:nvPr/>
        </p:nvSpPr>
        <p:spPr>
          <a:xfrm>
            <a:off x="8351135" y="400165"/>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Commitment</a:t>
            </a:r>
            <a:endParaRPr lang="zh-TW" altLang="en-US" dirty="0"/>
          </a:p>
        </p:txBody>
      </p:sp>
      <p:sp>
        <p:nvSpPr>
          <p:cNvPr id="6" name="六邊形 5">
            <a:extLst>
              <a:ext uri="{FF2B5EF4-FFF2-40B4-BE49-F238E27FC236}">
                <a16:creationId xmlns:a16="http://schemas.microsoft.com/office/drawing/2014/main" id="{A9AA3AFA-7BB4-4592-BE77-4D25AA952663}"/>
              </a:ext>
            </a:extLst>
          </p:cNvPr>
          <p:cNvSpPr/>
          <p:nvPr/>
        </p:nvSpPr>
        <p:spPr>
          <a:xfrm>
            <a:off x="8351133" y="3162197"/>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r>
              <a:rPr lang="en-US" altLang="zh-TW" baseline="30000" dirty="0">
                <a:solidFill>
                  <a:schemeClr val="tx1"/>
                </a:solidFill>
                <a:latin typeface="Times New Roman" panose="02020603050405020304" pitchFamily="18" charset="0"/>
                <a:cs typeface="Times New Roman" panose="02020603050405020304" pitchFamily="18" charset="0"/>
              </a:rPr>
              <a:t>st</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圓角 11">
            <a:extLst>
              <a:ext uri="{FF2B5EF4-FFF2-40B4-BE49-F238E27FC236}">
                <a16:creationId xmlns:a16="http://schemas.microsoft.com/office/drawing/2014/main" id="{1AFBE305-4B16-4B06-8091-2D90A5046CE2}"/>
              </a:ext>
            </a:extLst>
          </p:cNvPr>
          <p:cNvSpPr/>
          <p:nvPr/>
        </p:nvSpPr>
        <p:spPr>
          <a:xfrm>
            <a:off x="8351135" y="1319741"/>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Challenge</a:t>
            </a:r>
            <a:endParaRPr lang="zh-TW" altLang="en-US" dirty="0"/>
          </a:p>
        </p:txBody>
      </p:sp>
      <p:sp>
        <p:nvSpPr>
          <p:cNvPr id="14" name="矩形: 圓角 13">
            <a:extLst>
              <a:ext uri="{FF2B5EF4-FFF2-40B4-BE49-F238E27FC236}">
                <a16:creationId xmlns:a16="http://schemas.microsoft.com/office/drawing/2014/main" id="{0FDC17A5-FF16-4CA2-8CF9-49A456782ACA}"/>
              </a:ext>
            </a:extLst>
          </p:cNvPr>
          <p:cNvSpPr/>
          <p:nvPr/>
        </p:nvSpPr>
        <p:spPr>
          <a:xfrm>
            <a:off x="8351134" y="2239317"/>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Response</a:t>
            </a:r>
          </a:p>
        </p:txBody>
      </p:sp>
      <p:sp>
        <p:nvSpPr>
          <p:cNvPr id="15" name="矩形: 圓角 14">
            <a:extLst>
              <a:ext uri="{FF2B5EF4-FFF2-40B4-BE49-F238E27FC236}">
                <a16:creationId xmlns:a16="http://schemas.microsoft.com/office/drawing/2014/main" id="{2A40C097-D061-47FC-8BF4-F21B6D230857}"/>
              </a:ext>
            </a:extLst>
          </p:cNvPr>
          <p:cNvSpPr/>
          <p:nvPr/>
        </p:nvSpPr>
        <p:spPr>
          <a:xfrm>
            <a:off x="8351134" y="4078684"/>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Hint</a:t>
            </a:r>
            <a:endParaRPr lang="zh-TW" altLang="en-US" dirty="0"/>
          </a:p>
        </p:txBody>
      </p:sp>
      <p:sp>
        <p:nvSpPr>
          <p:cNvPr id="16" name="六邊形 15">
            <a:extLst>
              <a:ext uri="{FF2B5EF4-FFF2-40B4-BE49-F238E27FC236}">
                <a16:creationId xmlns:a16="http://schemas.microsoft.com/office/drawing/2014/main" id="{124B7DAF-1F47-4324-BC33-4502F72E6D3B}"/>
              </a:ext>
            </a:extLst>
          </p:cNvPr>
          <p:cNvSpPr/>
          <p:nvPr/>
        </p:nvSpPr>
        <p:spPr>
          <a:xfrm>
            <a:off x="8351133" y="4998259"/>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r>
              <a:rPr lang="en-US" altLang="zh-TW" baseline="30000" dirty="0">
                <a:solidFill>
                  <a:schemeClr val="tx1"/>
                </a:solidFill>
                <a:latin typeface="Times New Roman" panose="02020603050405020304" pitchFamily="18" charset="0"/>
                <a:cs typeface="Times New Roman" panose="02020603050405020304" pitchFamily="18" charset="0"/>
              </a:rPr>
              <a:t>nd</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cxnSp>
        <p:nvCxnSpPr>
          <p:cNvPr id="13" name="直線單箭頭接點 12">
            <a:extLst>
              <a:ext uri="{FF2B5EF4-FFF2-40B4-BE49-F238E27FC236}">
                <a16:creationId xmlns:a16="http://schemas.microsoft.com/office/drawing/2014/main" id="{E5831414-12CA-455E-AC8B-081453C8FFF7}"/>
              </a:ext>
            </a:extLst>
          </p:cNvPr>
          <p:cNvCxnSpPr>
            <a:cxnSpLocks/>
            <a:stCxn id="5" idx="2"/>
            <a:endCxn id="12" idx="0"/>
          </p:cNvCxnSpPr>
          <p:nvPr/>
        </p:nvCxnSpPr>
        <p:spPr>
          <a:xfrm>
            <a:off x="9251135" y="940165"/>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E236A71-4273-40C3-9B6A-5D038A6544E0}"/>
              </a:ext>
            </a:extLst>
          </p:cNvPr>
          <p:cNvCxnSpPr>
            <a:cxnSpLocks/>
            <a:stCxn id="12" idx="2"/>
            <a:endCxn id="14" idx="0"/>
          </p:cNvCxnSpPr>
          <p:nvPr/>
        </p:nvCxnSpPr>
        <p:spPr>
          <a:xfrm flipH="1">
            <a:off x="9251134" y="1859741"/>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AB33B880-0080-4EEA-996A-0758742F38A9}"/>
              </a:ext>
            </a:extLst>
          </p:cNvPr>
          <p:cNvCxnSpPr>
            <a:cxnSpLocks/>
            <a:stCxn id="14" idx="2"/>
          </p:cNvCxnSpPr>
          <p:nvPr/>
        </p:nvCxnSpPr>
        <p:spPr>
          <a:xfrm>
            <a:off x="9251134" y="2779317"/>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D7EF0641-F7D0-4AA4-B792-544F6B0E2CB9}"/>
              </a:ext>
            </a:extLst>
          </p:cNvPr>
          <p:cNvCxnSpPr>
            <a:cxnSpLocks/>
            <a:stCxn id="42" idx="0"/>
            <a:endCxn id="5" idx="3"/>
          </p:cNvCxnSpPr>
          <p:nvPr/>
        </p:nvCxnSpPr>
        <p:spPr>
          <a:xfrm rot="16200000" flipV="1">
            <a:off x="9076715" y="1744585"/>
            <a:ext cx="2738136" cy="58929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0D7AFE3-F882-4793-B873-B1B9BEE425C6}"/>
              </a:ext>
            </a:extLst>
          </p:cNvPr>
          <p:cNvCxnSpPr>
            <a:cxnSpLocks/>
            <a:endCxn id="15" idx="0"/>
          </p:cNvCxnSpPr>
          <p:nvPr/>
        </p:nvCxnSpPr>
        <p:spPr>
          <a:xfrm>
            <a:off x="9251134" y="3702197"/>
            <a:ext cx="0" cy="3764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9B307CE0-7ED4-48D7-B921-4660DAE4E1B0}"/>
              </a:ext>
            </a:extLst>
          </p:cNvPr>
          <p:cNvCxnSpPr>
            <a:cxnSpLocks/>
            <a:stCxn id="15" idx="2"/>
          </p:cNvCxnSpPr>
          <p:nvPr/>
        </p:nvCxnSpPr>
        <p:spPr>
          <a:xfrm>
            <a:off x="9251134" y="4618684"/>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A5C8FF1B-2FCD-4A42-8ED4-7195FB38CFAB}"/>
              </a:ext>
            </a:extLst>
          </p:cNvPr>
          <p:cNvCxnSpPr>
            <a:cxnSpLocks/>
            <a:stCxn id="16" idx="0"/>
            <a:endCxn id="42" idx="4"/>
          </p:cNvCxnSpPr>
          <p:nvPr/>
        </p:nvCxnSpPr>
        <p:spPr>
          <a:xfrm flipV="1">
            <a:off x="10151133" y="3454020"/>
            <a:ext cx="589298" cy="1814239"/>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9D57D21C-85DA-498F-8FF7-DE0CAEBBB283}"/>
              </a:ext>
            </a:extLst>
          </p:cNvPr>
          <p:cNvSpPr/>
          <p:nvPr/>
        </p:nvSpPr>
        <p:spPr>
          <a:xfrm>
            <a:off x="10717571" y="3408301"/>
            <a:ext cx="45719" cy="457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1E1EDFF3-0341-44ED-A974-A9DDCB2D7EB6}"/>
              </a:ext>
            </a:extLst>
          </p:cNvPr>
          <p:cNvCxnSpPr>
            <a:cxnSpLocks/>
            <a:stCxn id="6" idx="0"/>
            <a:endCxn id="42" idx="2"/>
          </p:cNvCxnSpPr>
          <p:nvPr/>
        </p:nvCxnSpPr>
        <p:spPr>
          <a:xfrm flipV="1">
            <a:off x="10151133" y="3431161"/>
            <a:ext cx="566438" cy="1036"/>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矩形: 圓角 56">
                <a:extLst>
                  <a:ext uri="{FF2B5EF4-FFF2-40B4-BE49-F238E27FC236}">
                    <a16:creationId xmlns:a16="http://schemas.microsoft.com/office/drawing/2014/main" id="{2096097E-CB82-4F57-8337-62DD787645FE}"/>
                  </a:ext>
                </a:extLst>
              </p:cNvPr>
              <p:cNvSpPr/>
              <p:nvPr/>
            </p:nvSpPr>
            <p:spPr>
              <a:xfrm>
                <a:off x="1423971" y="3304877"/>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000" b="0" i="1" dirty="0" smtClean="0">
                          <a:solidFill>
                            <a:schemeClr val="tx1"/>
                          </a:solidFill>
                          <a:latin typeface="Cambria Math" panose="02040503050406030204" pitchFamily="18" charset="0"/>
                          <a:cs typeface="Times New Roman" panose="02020603050405020304" pitchFamily="18" charset="0"/>
                        </a:rPr>
                        <m:t>𝑦</m:t>
                      </m:r>
                      <m:r>
                        <a:rPr lang="en-US" altLang="zh-TW" sz="2000" b="0" i="1" dirty="0" smtClean="0">
                          <a:solidFill>
                            <a:schemeClr val="tx1"/>
                          </a:solidFill>
                          <a:latin typeface="Cambria Math" panose="02040503050406030204" pitchFamily="18" charset="0"/>
                          <a:cs typeface="Times New Roman" panose="02020603050405020304" pitchFamily="18" charset="0"/>
                        </a:rPr>
                        <m:t> →</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𝐴𝑦</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en-US" altLang="zh-TW" sz="2000" i="1" dirty="0">
                              <a:solidFill>
                                <a:schemeClr val="tx1"/>
                              </a:solidFill>
                              <a:latin typeface="Cambria Math" panose="02040503050406030204" pitchFamily="18" charset="0"/>
                              <a:cs typeface="Times New Roman" panose="02020603050405020304" pitchFamily="18" charset="0"/>
                            </a:rPr>
                            <m:t>𝑤</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𝑟𝑛𝑑</m:t>
                      </m:r>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𝑤</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lang="zh-TW" altLang="en-US" sz="2000" dirty="0"/>
              </a:p>
            </p:txBody>
          </p:sp>
        </mc:Choice>
        <mc:Fallback xmlns="">
          <p:sp>
            <p:nvSpPr>
              <p:cNvPr id="57" name="矩形: 圓角 56">
                <a:extLst>
                  <a:ext uri="{FF2B5EF4-FFF2-40B4-BE49-F238E27FC236}">
                    <a16:creationId xmlns:a16="http://schemas.microsoft.com/office/drawing/2014/main" id="{2096097E-CB82-4F57-8337-62DD787645FE}"/>
                  </a:ext>
                </a:extLst>
              </p:cNvPr>
              <p:cNvSpPr>
                <a:spLocks noRot="1" noChangeAspect="1" noMove="1" noResize="1" noEditPoints="1" noAdjustHandles="1" noChangeArrowheads="1" noChangeShapeType="1" noTextEdit="1"/>
              </p:cNvSpPr>
              <p:nvPr/>
            </p:nvSpPr>
            <p:spPr>
              <a:xfrm>
                <a:off x="1423971" y="3304877"/>
                <a:ext cx="4328932" cy="720000"/>
              </a:xfrm>
              <a:prstGeom prst="roundRect">
                <a:avLst/>
              </a:prstGeom>
              <a:blipFill>
                <a:blip r:embed="rId3"/>
                <a:stretch>
                  <a:fillRect/>
                </a:stretch>
              </a:blipFill>
              <a:ln w="19050" cap="sq">
                <a:prstDash val="dash"/>
              </a:ln>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10A3CB0A-2FC4-414F-8FE5-CF46B2B1B2F2}"/>
              </a:ext>
            </a:extLst>
          </p:cNvPr>
          <p:cNvCxnSpPr>
            <a:stCxn id="5" idx="1"/>
            <a:endCxn id="57" idx="3"/>
          </p:cNvCxnSpPr>
          <p:nvPr/>
        </p:nvCxnSpPr>
        <p:spPr>
          <a:xfrm flipH="1">
            <a:off x="5752903" y="670165"/>
            <a:ext cx="2598232" cy="29947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矩形: 圓角 58">
                <a:extLst>
                  <a:ext uri="{FF2B5EF4-FFF2-40B4-BE49-F238E27FC236}">
                    <a16:creationId xmlns:a16="http://schemas.microsoft.com/office/drawing/2014/main" id="{31461889-AEAD-4813-8CAD-9E03D6E85096}"/>
                  </a:ext>
                </a:extLst>
              </p:cNvPr>
              <p:cNvSpPr/>
              <p:nvPr/>
            </p:nvSpPr>
            <p:spPr>
              <a:xfrm>
                <a:off x="1423970" y="4398485"/>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𝑐</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𝐻𝑎𝑠</m:t>
                      </m:r>
                      <m:r>
                        <a:rPr lang="en-US" altLang="zh-TW" sz="2000" i="1" dirty="0">
                          <a:solidFill>
                            <a:schemeClr val="tx1"/>
                          </a:solidFill>
                          <a:latin typeface="Cambria Math" panose="02040503050406030204" pitchFamily="18" charset="0"/>
                          <a:cs typeface="Times New Roman" panose="02020603050405020304" pitchFamily="18" charset="0"/>
                        </a:rPr>
                        <m:t>h</m:t>
                      </m:r>
                      <m:r>
                        <a:rPr lang="en-US" altLang="zh-TW"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b="0" i="1" dirty="0" smtClean="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𝑤</m:t>
                          </m:r>
                        </m:e>
                        <m:sub>
                          <m:r>
                            <a:rPr lang="en-US" altLang="zh-TW" sz="2000" b="0" i="1" dirty="0" smtClean="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𝜇</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sz="2000" dirty="0"/>
              </a:p>
            </p:txBody>
          </p:sp>
        </mc:Choice>
        <mc:Fallback xmlns="">
          <p:sp>
            <p:nvSpPr>
              <p:cNvPr id="59" name="矩形: 圓角 58">
                <a:extLst>
                  <a:ext uri="{FF2B5EF4-FFF2-40B4-BE49-F238E27FC236}">
                    <a16:creationId xmlns:a16="http://schemas.microsoft.com/office/drawing/2014/main" id="{31461889-AEAD-4813-8CAD-9E03D6E85096}"/>
                  </a:ext>
                </a:extLst>
              </p:cNvPr>
              <p:cNvSpPr>
                <a:spLocks noRot="1" noChangeAspect="1" noMove="1" noResize="1" noEditPoints="1" noAdjustHandles="1" noChangeArrowheads="1" noChangeShapeType="1" noTextEdit="1"/>
              </p:cNvSpPr>
              <p:nvPr/>
            </p:nvSpPr>
            <p:spPr>
              <a:xfrm>
                <a:off x="1423970" y="4398485"/>
                <a:ext cx="4328932" cy="720000"/>
              </a:xfrm>
              <a:prstGeom prst="roundRect">
                <a:avLst/>
              </a:prstGeom>
              <a:blipFill>
                <a:blip r:embed="rId4"/>
                <a:stretch>
                  <a:fillRect/>
                </a:stretch>
              </a:blipFill>
              <a:ln w="19050" cap="sq">
                <a:prstDash val="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圓角 59">
                <a:extLst>
                  <a:ext uri="{FF2B5EF4-FFF2-40B4-BE49-F238E27FC236}">
                    <a16:creationId xmlns:a16="http://schemas.microsoft.com/office/drawing/2014/main" id="{0165F578-5EE6-443A-B2FB-E97289E17CB5}"/>
                  </a:ext>
                </a:extLst>
              </p:cNvPr>
              <p:cNvSpPr/>
              <p:nvPr/>
            </p:nvSpPr>
            <p:spPr>
              <a:xfrm>
                <a:off x="1411421" y="5489086"/>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𝑧</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𝑦</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𝑐</m:t>
                      </m:r>
                      <m:r>
                        <a:rPr lang="zh-TW" altLang="en-US"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𝑠</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oMath>
                  </m:oMathPara>
                </a14:m>
                <a:endParaRPr lang="en-US" altLang="zh-TW" sz="2000" i="1" dirty="0">
                  <a:solidFill>
                    <a:schemeClr val="tx1"/>
                  </a:solidFill>
                  <a:latin typeface="Cambria Math" panose="02040503050406030204" pitchFamily="18" charset="0"/>
                  <a:cs typeface="Times New Roman" panose="02020603050405020304" pitchFamily="18" charset="0"/>
                </a:endParaRPr>
              </a:p>
            </p:txBody>
          </p:sp>
        </mc:Choice>
        <mc:Fallback xmlns="">
          <p:sp>
            <p:nvSpPr>
              <p:cNvPr id="60" name="矩形: 圓角 59">
                <a:extLst>
                  <a:ext uri="{FF2B5EF4-FFF2-40B4-BE49-F238E27FC236}">
                    <a16:creationId xmlns:a16="http://schemas.microsoft.com/office/drawing/2014/main" id="{0165F578-5EE6-443A-B2FB-E97289E17CB5}"/>
                  </a:ext>
                </a:extLst>
              </p:cNvPr>
              <p:cNvSpPr>
                <a:spLocks noRot="1" noChangeAspect="1" noMove="1" noResize="1" noEditPoints="1" noAdjustHandles="1" noChangeArrowheads="1" noChangeShapeType="1" noTextEdit="1"/>
              </p:cNvSpPr>
              <p:nvPr/>
            </p:nvSpPr>
            <p:spPr>
              <a:xfrm>
                <a:off x="1411421" y="5489086"/>
                <a:ext cx="4328932" cy="720000"/>
              </a:xfrm>
              <a:prstGeom prst="roundRect">
                <a:avLst/>
              </a:prstGeom>
              <a:blipFill>
                <a:blip r:embed="rId5"/>
                <a:stretch>
                  <a:fillRect/>
                </a:stretch>
              </a:blipFill>
              <a:ln w="19050" cap="sq">
                <a:prstDash val="dash"/>
              </a:ln>
            </p:spPr>
            <p:txBody>
              <a:bodyPr/>
              <a:lstStyle/>
              <a:p>
                <a:r>
                  <a:rPr lang="zh-TW" altLang="en-US">
                    <a:noFill/>
                  </a:rPr>
                  <a:t> </a:t>
                </a:r>
              </a:p>
            </p:txBody>
          </p:sp>
        </mc:Fallback>
      </mc:AlternateContent>
      <p:cxnSp>
        <p:nvCxnSpPr>
          <p:cNvPr id="61" name="直線單箭頭接點 60">
            <a:extLst>
              <a:ext uri="{FF2B5EF4-FFF2-40B4-BE49-F238E27FC236}">
                <a16:creationId xmlns:a16="http://schemas.microsoft.com/office/drawing/2014/main" id="{9D46B029-6E67-4B80-ADC0-8B45D96B002A}"/>
              </a:ext>
            </a:extLst>
          </p:cNvPr>
          <p:cNvCxnSpPr>
            <a:cxnSpLocks/>
            <a:stCxn id="12" idx="1"/>
            <a:endCxn id="59" idx="3"/>
          </p:cNvCxnSpPr>
          <p:nvPr/>
        </p:nvCxnSpPr>
        <p:spPr>
          <a:xfrm flipH="1">
            <a:off x="5752902" y="1589741"/>
            <a:ext cx="2598233" cy="31687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47D5A6A9-4083-45F7-9280-DFEB0FC95514}"/>
              </a:ext>
            </a:extLst>
          </p:cNvPr>
          <p:cNvCxnSpPr>
            <a:cxnSpLocks/>
            <a:stCxn id="14" idx="1"/>
            <a:endCxn id="60" idx="3"/>
          </p:cNvCxnSpPr>
          <p:nvPr/>
        </p:nvCxnSpPr>
        <p:spPr>
          <a:xfrm flipH="1">
            <a:off x="5740353" y="2509317"/>
            <a:ext cx="2610781" cy="3339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ACA78497-AE8E-4EA6-939F-E3528FF55B71}"/>
              </a:ext>
            </a:extLst>
          </p:cNvPr>
          <p:cNvSpPr txBox="1"/>
          <p:nvPr/>
        </p:nvSpPr>
        <p:spPr>
          <a:xfrm>
            <a:off x="10106113" y="3047620"/>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66" name="文字方塊 65">
            <a:extLst>
              <a:ext uri="{FF2B5EF4-FFF2-40B4-BE49-F238E27FC236}">
                <a16:creationId xmlns:a16="http://schemas.microsoft.com/office/drawing/2014/main" id="{2FF89954-C58F-41D8-AFF5-E0028D7BC2BE}"/>
              </a:ext>
            </a:extLst>
          </p:cNvPr>
          <p:cNvSpPr txBox="1"/>
          <p:nvPr/>
        </p:nvSpPr>
        <p:spPr>
          <a:xfrm>
            <a:off x="9251133" y="5556650"/>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21D7ADA4-1498-4A9E-8DA9-94546A551D2B}"/>
              </a:ext>
            </a:extLst>
          </p:cNvPr>
          <p:cNvSpPr txBox="1"/>
          <p:nvPr/>
        </p:nvSpPr>
        <p:spPr>
          <a:xfrm>
            <a:off x="9232324" y="3705501"/>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70" name="文字方塊 69">
            <a:extLst>
              <a:ext uri="{FF2B5EF4-FFF2-40B4-BE49-F238E27FC236}">
                <a16:creationId xmlns:a16="http://schemas.microsoft.com/office/drawing/2014/main" id="{920EF385-0AB7-49BC-A517-F4388BAFC16D}"/>
              </a:ext>
            </a:extLst>
          </p:cNvPr>
          <p:cNvSpPr txBox="1"/>
          <p:nvPr/>
        </p:nvSpPr>
        <p:spPr>
          <a:xfrm>
            <a:off x="10106113" y="4891638"/>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71" name="矩形: 圓角 70">
            <a:extLst>
              <a:ext uri="{FF2B5EF4-FFF2-40B4-BE49-F238E27FC236}">
                <a16:creationId xmlns:a16="http://schemas.microsoft.com/office/drawing/2014/main" id="{7D98E444-606C-4312-99B0-D5499C0FFDAF}"/>
              </a:ext>
            </a:extLst>
          </p:cNvPr>
          <p:cNvSpPr/>
          <p:nvPr/>
        </p:nvSpPr>
        <p:spPr>
          <a:xfrm>
            <a:off x="8351133" y="5917700"/>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Signature</a:t>
            </a:r>
            <a:endParaRPr lang="zh-TW" altLang="en-US" dirty="0"/>
          </a:p>
        </p:txBody>
      </p:sp>
      <p:cxnSp>
        <p:nvCxnSpPr>
          <p:cNvPr id="72" name="直線單箭頭接點 71">
            <a:extLst>
              <a:ext uri="{FF2B5EF4-FFF2-40B4-BE49-F238E27FC236}">
                <a16:creationId xmlns:a16="http://schemas.microsoft.com/office/drawing/2014/main" id="{ADB33C84-68E7-4361-AB2F-D03C6267454F}"/>
              </a:ext>
            </a:extLst>
          </p:cNvPr>
          <p:cNvCxnSpPr>
            <a:cxnSpLocks/>
            <a:endCxn id="71" idx="0"/>
          </p:cNvCxnSpPr>
          <p:nvPr/>
        </p:nvCxnSpPr>
        <p:spPr>
          <a:xfrm>
            <a:off x="9251133" y="5538259"/>
            <a:ext cx="0" cy="3794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95" name="群組 194">
            <a:extLst>
              <a:ext uri="{FF2B5EF4-FFF2-40B4-BE49-F238E27FC236}">
                <a16:creationId xmlns:a16="http://schemas.microsoft.com/office/drawing/2014/main" id="{78FACD3F-E0C2-448A-9418-837542E6B8FA}"/>
              </a:ext>
            </a:extLst>
          </p:cNvPr>
          <p:cNvGrpSpPr/>
          <p:nvPr/>
        </p:nvGrpSpPr>
        <p:grpSpPr>
          <a:xfrm>
            <a:off x="1161512" y="1060950"/>
            <a:ext cx="5178284" cy="1597582"/>
            <a:chOff x="1295876" y="4929547"/>
            <a:chExt cx="5178284" cy="1597582"/>
          </a:xfrm>
        </p:grpSpPr>
        <p:grpSp>
          <p:nvGrpSpPr>
            <p:cNvPr id="118" name="群組 117">
              <a:extLst>
                <a:ext uri="{FF2B5EF4-FFF2-40B4-BE49-F238E27FC236}">
                  <a16:creationId xmlns:a16="http://schemas.microsoft.com/office/drawing/2014/main" id="{470031D2-B4C4-4034-A1BB-CF255842B0DB}"/>
                </a:ext>
              </a:extLst>
            </p:cNvPr>
            <p:cNvGrpSpPr/>
            <p:nvPr/>
          </p:nvGrpSpPr>
          <p:grpSpPr>
            <a:xfrm>
              <a:off x="1295876" y="5298418"/>
              <a:ext cx="781419" cy="894256"/>
              <a:chOff x="1281493" y="4149188"/>
              <a:chExt cx="861060" cy="1016635"/>
            </a:xfrm>
          </p:grpSpPr>
          <p:pic>
            <p:nvPicPr>
              <p:cNvPr id="154" name="圖片 153">
                <a:extLst>
                  <a:ext uri="{FF2B5EF4-FFF2-40B4-BE49-F238E27FC236}">
                    <a16:creationId xmlns:a16="http://schemas.microsoft.com/office/drawing/2014/main" id="{82EF16C6-3A95-4C52-B3D0-EB0030BE3BA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55" name="文字方塊 154">
                <a:extLst>
                  <a:ext uri="{FF2B5EF4-FFF2-40B4-BE49-F238E27FC236}">
                    <a16:creationId xmlns:a16="http://schemas.microsoft.com/office/drawing/2014/main" id="{91D08B44-4B4E-4EF5-A1FC-B241B29C8E08}"/>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signer</a:t>
                </a:r>
                <a:endParaRPr lang="zh-TW" altLang="en-US" sz="1100" dirty="0">
                  <a:latin typeface="Times New Roman" panose="02020603050405020304" pitchFamily="18" charset="0"/>
                  <a:cs typeface="Times New Roman" panose="02020603050405020304" pitchFamily="18" charset="0"/>
                </a:endParaRPr>
              </a:p>
            </p:txBody>
          </p:sp>
        </p:grpSp>
        <p:grpSp>
          <p:nvGrpSpPr>
            <p:cNvPr id="121" name="群組 120">
              <a:extLst>
                <a:ext uri="{FF2B5EF4-FFF2-40B4-BE49-F238E27FC236}">
                  <a16:creationId xmlns:a16="http://schemas.microsoft.com/office/drawing/2014/main" id="{907F3088-0656-420A-A713-7F9BA705694D}"/>
                </a:ext>
              </a:extLst>
            </p:cNvPr>
            <p:cNvGrpSpPr/>
            <p:nvPr/>
          </p:nvGrpSpPr>
          <p:grpSpPr>
            <a:xfrm>
              <a:off x="2472343" y="5767474"/>
              <a:ext cx="781419" cy="738148"/>
              <a:chOff x="7077746" y="4328674"/>
              <a:chExt cx="861060" cy="839163"/>
            </a:xfrm>
          </p:grpSpPr>
          <p:pic>
            <p:nvPicPr>
              <p:cNvPr id="148" name="圖片 147">
                <a:extLst>
                  <a:ext uri="{FF2B5EF4-FFF2-40B4-BE49-F238E27FC236}">
                    <a16:creationId xmlns:a16="http://schemas.microsoft.com/office/drawing/2014/main" id="{230D9F6F-A5C5-4006-8E18-9AF5709A84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49" name="文字方塊 148">
                <a:extLst>
                  <a:ext uri="{FF2B5EF4-FFF2-40B4-BE49-F238E27FC236}">
                    <a16:creationId xmlns:a16="http://schemas.microsoft.com/office/drawing/2014/main" id="{D59E476E-CB78-4D17-A461-4A8C1559E24B}"/>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Message</a:t>
                </a:r>
                <a:endParaRPr lang="zh-TW" altLang="en-US" sz="1100" dirty="0">
                  <a:latin typeface="Times New Roman" panose="02020603050405020304" pitchFamily="18" charset="0"/>
                  <a:cs typeface="Times New Roman" panose="02020603050405020304" pitchFamily="18" charset="0"/>
                </a:endParaRPr>
              </a:p>
            </p:txBody>
          </p:sp>
        </p:grpSp>
        <p:cxnSp>
          <p:nvCxnSpPr>
            <p:cNvPr id="125" name="直線單箭頭接點 124">
              <a:extLst>
                <a:ext uri="{FF2B5EF4-FFF2-40B4-BE49-F238E27FC236}">
                  <a16:creationId xmlns:a16="http://schemas.microsoft.com/office/drawing/2014/main" id="{BFBBC812-042A-4E22-A863-C62EA9EA1E0A}"/>
                </a:ext>
              </a:extLst>
            </p:cNvPr>
            <p:cNvCxnSpPr>
              <a:cxnSpLocks/>
              <a:endCxn id="157" idx="1"/>
            </p:cNvCxnSpPr>
            <p:nvPr/>
          </p:nvCxnSpPr>
          <p:spPr>
            <a:xfrm>
              <a:off x="3140585" y="6020609"/>
              <a:ext cx="3350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群組 159">
              <a:extLst>
                <a:ext uri="{FF2B5EF4-FFF2-40B4-BE49-F238E27FC236}">
                  <a16:creationId xmlns:a16="http://schemas.microsoft.com/office/drawing/2014/main" id="{57CFE3CA-29B5-48F9-814E-2008DDA631CC}"/>
                </a:ext>
              </a:extLst>
            </p:cNvPr>
            <p:cNvGrpSpPr/>
            <p:nvPr/>
          </p:nvGrpSpPr>
          <p:grpSpPr>
            <a:xfrm>
              <a:off x="2867656" y="4929547"/>
              <a:ext cx="867254" cy="577121"/>
              <a:chOff x="364551" y="4286248"/>
              <a:chExt cx="867254" cy="577121"/>
            </a:xfrm>
          </p:grpSpPr>
          <p:sp>
            <p:nvSpPr>
              <p:cNvPr id="130" name="文字方塊 129">
                <a:extLst>
                  <a:ext uri="{FF2B5EF4-FFF2-40B4-BE49-F238E27FC236}">
                    <a16:creationId xmlns:a16="http://schemas.microsoft.com/office/drawing/2014/main" id="{50303437-04B7-414B-8D55-172883F9DB23}"/>
                  </a:ext>
                </a:extLst>
              </p:cNvPr>
              <p:cNvSpPr txBox="1"/>
              <p:nvPr/>
            </p:nvSpPr>
            <p:spPr>
              <a:xfrm>
                <a:off x="364551" y="4601759"/>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131" name="圖片 130">
                <a:extLst>
                  <a:ext uri="{FF2B5EF4-FFF2-40B4-BE49-F238E27FC236}">
                    <a16:creationId xmlns:a16="http://schemas.microsoft.com/office/drawing/2014/main" id="{5E1402C2-15C7-4222-916C-9CD12B23C4F1}"/>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82917" y="4281229"/>
                <a:ext cx="316665" cy="326703"/>
              </a:xfrm>
              <a:prstGeom prst="rect">
                <a:avLst/>
              </a:prstGeom>
            </p:spPr>
          </p:pic>
        </p:grpSp>
        <p:cxnSp>
          <p:nvCxnSpPr>
            <p:cNvPr id="132" name="直線單箭頭接點 131">
              <a:extLst>
                <a:ext uri="{FF2B5EF4-FFF2-40B4-BE49-F238E27FC236}">
                  <a16:creationId xmlns:a16="http://schemas.microsoft.com/office/drawing/2014/main" id="{07569846-8735-4151-9476-FC9F4BF907D5}"/>
                </a:ext>
              </a:extLst>
            </p:cNvPr>
            <p:cNvCxnSpPr>
              <a:cxnSpLocks/>
            </p:cNvCxnSpPr>
            <p:nvPr/>
          </p:nvCxnSpPr>
          <p:spPr>
            <a:xfrm flipV="1">
              <a:off x="2185035" y="5318244"/>
              <a:ext cx="367523" cy="101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群組 160">
              <a:extLst>
                <a:ext uri="{FF2B5EF4-FFF2-40B4-BE49-F238E27FC236}">
                  <a16:creationId xmlns:a16="http://schemas.microsoft.com/office/drawing/2014/main" id="{26B02315-B7EF-45D6-9766-33AC19DA88CE}"/>
                </a:ext>
              </a:extLst>
            </p:cNvPr>
            <p:cNvGrpSpPr/>
            <p:nvPr/>
          </p:nvGrpSpPr>
          <p:grpSpPr>
            <a:xfrm>
              <a:off x="3334422" y="5738758"/>
              <a:ext cx="867254" cy="788371"/>
              <a:chOff x="3898218" y="5585151"/>
              <a:chExt cx="867254" cy="788371"/>
            </a:xfrm>
          </p:grpSpPr>
          <p:pic>
            <p:nvPicPr>
              <p:cNvPr id="157" name="圖片 156">
                <a:extLst>
                  <a:ext uri="{FF2B5EF4-FFF2-40B4-BE49-F238E27FC236}">
                    <a16:creationId xmlns:a16="http://schemas.microsoft.com/office/drawing/2014/main" id="{7E3C777D-8368-4459-BCC7-3B59136605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9398" y="5585151"/>
                <a:ext cx="563702" cy="563702"/>
              </a:xfrm>
              <a:prstGeom prst="rect">
                <a:avLst/>
              </a:prstGeom>
            </p:spPr>
          </p:pic>
          <p:sp>
            <p:nvSpPr>
              <p:cNvPr id="159" name="文字方塊 158">
                <a:extLst>
                  <a:ext uri="{FF2B5EF4-FFF2-40B4-BE49-F238E27FC236}">
                    <a16:creationId xmlns:a16="http://schemas.microsoft.com/office/drawing/2014/main" id="{95D55BBF-F92B-4465-806E-695E2BD434A8}"/>
                  </a:ext>
                </a:extLst>
              </p:cNvPr>
              <p:cNvSpPr txBox="1"/>
              <p:nvPr/>
            </p:nvSpPr>
            <p:spPr>
              <a:xfrm>
                <a:off x="3898218" y="6111912"/>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Hash</a:t>
                </a:r>
                <a:endParaRPr lang="zh-TW" altLang="en-US" sz="1100" dirty="0">
                  <a:latin typeface="Times New Roman" panose="02020603050405020304" pitchFamily="18" charset="0"/>
                  <a:cs typeface="Times New Roman" panose="02020603050405020304" pitchFamily="18" charset="0"/>
                </a:endParaRPr>
              </a:p>
            </p:txBody>
          </p:sp>
        </p:grpSp>
        <p:cxnSp>
          <p:nvCxnSpPr>
            <p:cNvPr id="163" name="直線單箭頭接點 162">
              <a:extLst>
                <a:ext uri="{FF2B5EF4-FFF2-40B4-BE49-F238E27FC236}">
                  <a16:creationId xmlns:a16="http://schemas.microsoft.com/office/drawing/2014/main" id="{28C14ED6-3E62-4488-A300-A9D11312434D}"/>
                </a:ext>
              </a:extLst>
            </p:cNvPr>
            <p:cNvCxnSpPr>
              <a:cxnSpLocks/>
            </p:cNvCxnSpPr>
            <p:nvPr/>
          </p:nvCxnSpPr>
          <p:spPr>
            <a:xfrm>
              <a:off x="2174423" y="5854070"/>
              <a:ext cx="375680" cy="86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8" name="圖片 167">
              <a:extLst>
                <a:ext uri="{FF2B5EF4-FFF2-40B4-BE49-F238E27FC236}">
                  <a16:creationId xmlns:a16="http://schemas.microsoft.com/office/drawing/2014/main" id="{5DEB93AA-3F2D-4DC1-998E-F6ECA5537D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6254" y="5419865"/>
              <a:ext cx="520583" cy="520583"/>
            </a:xfrm>
            <a:prstGeom prst="rect">
              <a:avLst/>
            </a:prstGeom>
          </p:spPr>
        </p:pic>
        <p:grpSp>
          <p:nvGrpSpPr>
            <p:cNvPr id="183" name="群組 182">
              <a:extLst>
                <a:ext uri="{FF2B5EF4-FFF2-40B4-BE49-F238E27FC236}">
                  <a16:creationId xmlns:a16="http://schemas.microsoft.com/office/drawing/2014/main" id="{BFEC0672-C80A-4C24-9FC2-64D87BDDD543}"/>
                </a:ext>
              </a:extLst>
            </p:cNvPr>
            <p:cNvGrpSpPr/>
            <p:nvPr/>
          </p:nvGrpSpPr>
          <p:grpSpPr>
            <a:xfrm>
              <a:off x="5692741" y="5432578"/>
              <a:ext cx="781419" cy="755122"/>
              <a:chOff x="5924155" y="4770412"/>
              <a:chExt cx="781419" cy="755122"/>
            </a:xfrm>
          </p:grpSpPr>
          <p:sp>
            <p:nvSpPr>
              <p:cNvPr id="143" name="文字方塊 142">
                <a:extLst>
                  <a:ext uri="{FF2B5EF4-FFF2-40B4-BE49-F238E27FC236}">
                    <a16:creationId xmlns:a16="http://schemas.microsoft.com/office/drawing/2014/main" id="{D7772DE6-11CB-4B70-9453-6351C98C80DF}"/>
                  </a:ext>
                </a:extLst>
              </p:cNvPr>
              <p:cNvSpPr txBox="1"/>
              <p:nvPr/>
            </p:nvSpPr>
            <p:spPr>
              <a:xfrm>
                <a:off x="5924155" y="5263924"/>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Signature</a:t>
                </a:r>
              </a:p>
            </p:txBody>
          </p:sp>
          <p:pic>
            <p:nvPicPr>
              <p:cNvPr id="170" name="圖片 169">
                <a:extLst>
                  <a:ext uri="{FF2B5EF4-FFF2-40B4-BE49-F238E27FC236}">
                    <a16:creationId xmlns:a16="http://schemas.microsoft.com/office/drawing/2014/main" id="{3592706A-9163-49B5-894F-613A4365A8A7}"/>
                  </a:ext>
                </a:extLst>
              </p:cNvPr>
              <p:cNvPicPr>
                <a:picLocks noChangeAspect="1"/>
              </p:cNvPicPr>
              <p:nvPr/>
            </p:nvPicPr>
            <p:blipFill>
              <a:blip r:embed="rId11"/>
              <a:stretch>
                <a:fillRect/>
              </a:stretch>
            </p:blipFill>
            <p:spPr>
              <a:xfrm>
                <a:off x="6085328" y="4770412"/>
                <a:ext cx="497847" cy="497847"/>
              </a:xfrm>
              <a:prstGeom prst="rect">
                <a:avLst/>
              </a:prstGeom>
            </p:spPr>
          </p:pic>
        </p:grpSp>
        <p:sp>
          <p:nvSpPr>
            <p:cNvPr id="171" name="文字方塊 170">
              <a:extLst>
                <a:ext uri="{FF2B5EF4-FFF2-40B4-BE49-F238E27FC236}">
                  <a16:creationId xmlns:a16="http://schemas.microsoft.com/office/drawing/2014/main" id="{05732436-A688-474A-B52B-DC672A1BC19E}"/>
                </a:ext>
              </a:extLst>
            </p:cNvPr>
            <p:cNvSpPr txBox="1"/>
            <p:nvPr/>
          </p:nvSpPr>
          <p:spPr>
            <a:xfrm>
              <a:off x="4460688" y="5926090"/>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processing</a:t>
              </a:r>
            </a:p>
          </p:txBody>
        </p:sp>
        <p:cxnSp>
          <p:nvCxnSpPr>
            <p:cNvPr id="173" name="直線單箭頭接點 172">
              <a:extLst>
                <a:ext uri="{FF2B5EF4-FFF2-40B4-BE49-F238E27FC236}">
                  <a16:creationId xmlns:a16="http://schemas.microsoft.com/office/drawing/2014/main" id="{6E5E173F-4C1C-4FF8-994C-7212FE19A9BC}"/>
                </a:ext>
              </a:extLst>
            </p:cNvPr>
            <p:cNvCxnSpPr>
              <a:cxnSpLocks/>
            </p:cNvCxnSpPr>
            <p:nvPr/>
          </p:nvCxnSpPr>
          <p:spPr>
            <a:xfrm>
              <a:off x="4016663" y="5273919"/>
              <a:ext cx="363340" cy="1140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0C5F1F95-C12B-486E-88FA-61297C6A8B8B}"/>
                </a:ext>
              </a:extLst>
            </p:cNvPr>
            <p:cNvCxnSpPr>
              <a:cxnSpLocks/>
              <a:stCxn id="157" idx="3"/>
            </p:cNvCxnSpPr>
            <p:nvPr/>
          </p:nvCxnSpPr>
          <p:spPr>
            <a:xfrm flipV="1">
              <a:off x="4039304" y="5926090"/>
              <a:ext cx="340699" cy="94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15927D5D-B2D7-413E-AE37-454C04926CC2}"/>
                </a:ext>
              </a:extLst>
            </p:cNvPr>
            <p:cNvCxnSpPr>
              <a:cxnSpLocks/>
            </p:cNvCxnSpPr>
            <p:nvPr/>
          </p:nvCxnSpPr>
          <p:spPr>
            <a:xfrm>
              <a:off x="5242107" y="5673721"/>
              <a:ext cx="4506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3042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59118</TotalTime>
  <Words>12632</Words>
  <Application>Microsoft Office PowerPoint</Application>
  <PresentationFormat>寬螢幕</PresentationFormat>
  <Paragraphs>3527</Paragraphs>
  <Slides>80</Slides>
  <Notes>80</Notes>
  <HiddenSlides>5</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80</vt:i4>
      </vt:variant>
    </vt:vector>
  </HeadingPairs>
  <TitlesOfParts>
    <vt:vector size="92" baseType="lpstr">
      <vt:lpstr>-apple-system</vt:lpstr>
      <vt:lpstr>微软雅黑</vt:lpstr>
      <vt:lpstr>汉仪丫丫体简</vt:lpstr>
      <vt:lpstr>微軟正黑體</vt:lpstr>
      <vt:lpstr>Arial</vt:lpstr>
      <vt:lpstr>Calibri</vt:lpstr>
      <vt:lpstr>Cambria Math</vt:lpstr>
      <vt:lpstr>Open Sans</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566</cp:revision>
  <dcterms:created xsi:type="dcterms:W3CDTF">2015-05-05T08:02:14Z</dcterms:created>
  <dcterms:modified xsi:type="dcterms:W3CDTF">2025-07-17T10:59:33Z</dcterms:modified>
</cp:coreProperties>
</file>